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7" r:id="rId2"/>
    <p:sldId id="264" r:id="rId3"/>
    <p:sldId id="266" r:id="rId4"/>
    <p:sldId id="265" r:id="rId5"/>
    <p:sldId id="270" r:id="rId6"/>
    <p:sldId id="268" r:id="rId7"/>
    <p:sldId id="257" r:id="rId8"/>
    <p:sldId id="258" r:id="rId9"/>
    <p:sldId id="260" r:id="rId10"/>
    <p:sldId id="262" r:id="rId11"/>
    <p:sldId id="269" r:id="rId12"/>
    <p:sldId id="256" r:id="rId13"/>
    <p:sldId id="259" r:id="rId14"/>
    <p:sldId id="261"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71447" autoAdjust="0"/>
  </p:normalViewPr>
  <p:slideViewPr>
    <p:cSldViewPr snapToGrid="0">
      <p:cViewPr varScale="1">
        <p:scale>
          <a:sx n="67" d="100"/>
          <a:sy n="67" d="100"/>
        </p:scale>
        <p:origin x="76" y="1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BC06F9-A89E-49BF-9E16-460428E2DE3A}" type="datetimeFigureOut">
              <a:rPr lang="en-GB" smtClean="0"/>
              <a:t>30/07/2018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7DCF6A-43EA-44DA-87F6-9527B32E5606}" type="slidenum">
              <a:rPr lang="en-GB" smtClean="0"/>
              <a:t>‹#›</a:t>
            </a:fld>
            <a:endParaRPr lang="en-GB"/>
          </a:p>
        </p:txBody>
      </p:sp>
    </p:spTree>
    <p:extLst>
      <p:ext uri="{BB962C8B-B14F-4D97-AF65-F5344CB8AC3E}">
        <p14:creationId xmlns:p14="http://schemas.microsoft.com/office/powerpoint/2010/main" val="3541522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a:t>
            </a:r>
            <a:r>
              <a:rPr lang="en-GB" dirty="0" err="1" smtClean="0"/>
              <a:t>im</a:t>
            </a:r>
            <a:r>
              <a:rPr lang="en-GB" dirty="0" smtClean="0"/>
              <a:t> going to be</a:t>
            </a:r>
            <a:r>
              <a:rPr lang="en-GB" baseline="0" dirty="0" smtClean="0"/>
              <a:t> giving a quick</a:t>
            </a:r>
            <a:r>
              <a:rPr lang="en-GB" dirty="0" smtClean="0"/>
              <a:t> talk on a couple of projects</a:t>
            </a:r>
            <a:r>
              <a:rPr lang="en-GB" baseline="0" dirty="0" smtClean="0"/>
              <a:t> we have been working on over the past 2/3 weeks.</a:t>
            </a:r>
          </a:p>
          <a:p>
            <a:endParaRPr lang="en-GB" baseline="0" dirty="0" smtClean="0"/>
          </a:p>
          <a:p>
            <a:r>
              <a:rPr lang="en-GB" baseline="0" dirty="0" smtClean="0"/>
              <a:t>Our first project was test out and  benchmark a number of machine learning neural network platforms.</a:t>
            </a:r>
          </a:p>
          <a:p>
            <a:endParaRPr lang="en-GB" baseline="0" dirty="0" smtClean="0"/>
          </a:p>
          <a:p>
            <a:r>
              <a:rPr lang="en-GB" baseline="0" dirty="0" smtClean="0"/>
              <a:t>In particular focusing on </a:t>
            </a:r>
            <a:r>
              <a:rPr lang="en-GB" baseline="0" dirty="0" err="1" smtClean="0"/>
              <a:t>TensorFlow</a:t>
            </a:r>
            <a:r>
              <a:rPr lang="en-GB" baseline="0" dirty="0" smtClean="0"/>
              <a:t>, </a:t>
            </a:r>
            <a:r>
              <a:rPr lang="en-GB" baseline="0" dirty="0" err="1" smtClean="0"/>
              <a:t>PyTorch</a:t>
            </a:r>
            <a:r>
              <a:rPr lang="en-GB" baseline="0" dirty="0" smtClean="0"/>
              <a:t> and  CNTK.</a:t>
            </a:r>
          </a:p>
          <a:p>
            <a:endParaRPr lang="en-GB" baseline="0" dirty="0" smtClean="0"/>
          </a:p>
          <a:p>
            <a:r>
              <a:rPr lang="en-GB" baseline="0" dirty="0" smtClean="0"/>
              <a:t>The data set we used was a subset of the well know </a:t>
            </a:r>
            <a:r>
              <a:rPr lang="en-GB" baseline="0" dirty="0" err="1" smtClean="0"/>
              <a:t>mnist</a:t>
            </a:r>
            <a:r>
              <a:rPr lang="en-GB" baseline="0" dirty="0" smtClean="0"/>
              <a:t> handwriting dataset.</a:t>
            </a:r>
          </a:p>
          <a:p>
            <a:endParaRPr lang="en-GB" baseline="0" dirty="0" smtClean="0"/>
          </a:p>
          <a:p>
            <a:r>
              <a:rPr lang="en-GB" baseline="0" dirty="0" smtClean="0"/>
              <a:t>Specifically we were looking at 5000 20x20 images of the numbers 0 to 9.</a:t>
            </a:r>
          </a:p>
          <a:p>
            <a:endParaRPr lang="en-GB" baseline="0" dirty="0" smtClean="0"/>
          </a:p>
          <a:p>
            <a:r>
              <a:rPr lang="en-GB" baseline="0" dirty="0" smtClean="0"/>
              <a:t>The basis of the network we were using to test this consisted of an input of all 400 pixels for each image, a single hidden layer of 25 neurons and the </a:t>
            </a:r>
            <a:r>
              <a:rPr lang="en-GB" baseline="0" dirty="0" err="1" smtClean="0"/>
              <a:t>Relu</a:t>
            </a:r>
            <a:r>
              <a:rPr lang="en-GB" baseline="0" dirty="0" smtClean="0"/>
              <a:t> activation function and 10 output neurons that each represent the probability that the image is a zero one two three and so on. The final component is the inclusion of a </a:t>
            </a:r>
            <a:r>
              <a:rPr lang="en-GB" baseline="0" dirty="0" err="1" smtClean="0"/>
              <a:t>softmax</a:t>
            </a:r>
            <a:r>
              <a:rPr lang="en-GB" baseline="0" dirty="0" smtClean="0"/>
              <a:t> layer that turns an array of probabilities into a definitive choice of number.</a:t>
            </a:r>
          </a:p>
          <a:p>
            <a:endParaRPr lang="en-GB" baseline="0" dirty="0" smtClean="0"/>
          </a:p>
          <a:p>
            <a:r>
              <a:rPr lang="en-GB" baseline="0" dirty="0" smtClean="0"/>
              <a:t>The Loss function used was the cross entropy function and the optimization method used was gradient descent.</a:t>
            </a:r>
            <a:endParaRPr lang="en-GB" dirty="0"/>
          </a:p>
        </p:txBody>
      </p:sp>
      <p:sp>
        <p:nvSpPr>
          <p:cNvPr id="4" name="Slide Number Placeholder 3"/>
          <p:cNvSpPr>
            <a:spLocks noGrp="1"/>
          </p:cNvSpPr>
          <p:nvPr>
            <p:ph type="sldNum" sz="quarter" idx="10"/>
          </p:nvPr>
        </p:nvSpPr>
        <p:spPr/>
        <p:txBody>
          <a:bodyPr/>
          <a:lstStyle/>
          <a:p>
            <a:fld id="{117DCF6A-43EA-44DA-87F6-9527B32E5606}" type="slidenum">
              <a:rPr lang="en-GB" smtClean="0"/>
              <a:t>1</a:t>
            </a:fld>
            <a:endParaRPr lang="en-GB"/>
          </a:p>
        </p:txBody>
      </p:sp>
    </p:spTree>
    <p:extLst>
      <p:ext uri="{BB962C8B-B14F-4D97-AF65-F5344CB8AC3E}">
        <p14:creationId xmlns:p14="http://schemas.microsoft.com/office/powerpoint/2010/main" val="4111192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after various other tweaking</a:t>
            </a:r>
            <a:r>
              <a:rPr lang="en-GB" baseline="0" dirty="0" smtClean="0"/>
              <a:t> of the network parameters such as learning rate, </a:t>
            </a:r>
            <a:r>
              <a:rPr lang="en-GB" baseline="0" dirty="0" err="1" smtClean="0"/>
              <a:t>batchsize</a:t>
            </a:r>
            <a:r>
              <a:rPr lang="en-GB" baseline="0" dirty="0" smtClean="0"/>
              <a:t> and the ratio of the artificial rebalancing of the data we are left with the following results.</a:t>
            </a:r>
          </a:p>
          <a:p>
            <a:r>
              <a:rPr lang="en-GB" baseline="0" dirty="0" smtClean="0"/>
              <a:t>On the right you can see that the neural network demonstrated better completeness and contamination than the traditional method, and this applied for all number of </a:t>
            </a:r>
            <a:r>
              <a:rPr lang="en-GB" baseline="0" dirty="0" err="1" smtClean="0"/>
              <a:t>color</a:t>
            </a:r>
            <a:r>
              <a:rPr lang="en-GB" baseline="0" dirty="0" smtClean="0"/>
              <a:t> features input into the network.</a:t>
            </a:r>
            <a:endParaRPr lang="en-GB" dirty="0"/>
          </a:p>
        </p:txBody>
      </p:sp>
      <p:sp>
        <p:nvSpPr>
          <p:cNvPr id="4" name="Slide Number Placeholder 3"/>
          <p:cNvSpPr>
            <a:spLocks noGrp="1"/>
          </p:cNvSpPr>
          <p:nvPr>
            <p:ph type="sldNum" sz="quarter" idx="10"/>
          </p:nvPr>
        </p:nvSpPr>
        <p:spPr/>
        <p:txBody>
          <a:bodyPr/>
          <a:lstStyle/>
          <a:p>
            <a:fld id="{117DCF6A-43EA-44DA-87F6-9527B32E5606}" type="slidenum">
              <a:rPr lang="en-GB" smtClean="0"/>
              <a:t>11</a:t>
            </a:fld>
            <a:endParaRPr lang="en-GB"/>
          </a:p>
        </p:txBody>
      </p:sp>
    </p:spTree>
    <p:extLst>
      <p:ext uri="{BB962C8B-B14F-4D97-AF65-F5344CB8AC3E}">
        <p14:creationId xmlns:p14="http://schemas.microsoft.com/office/powerpoint/2010/main" val="260029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the first test</a:t>
            </a:r>
            <a:r>
              <a:rPr lang="en-GB" baseline="0" dirty="0" smtClean="0"/>
              <a:t> was to see how the different platforms performed for different batch sizes used when training the network.</a:t>
            </a:r>
          </a:p>
          <a:p>
            <a:endParaRPr lang="en-GB" baseline="0" dirty="0" smtClean="0"/>
          </a:p>
          <a:p>
            <a:r>
              <a:rPr lang="en-GB" baseline="0" dirty="0" smtClean="0"/>
              <a:t>So the batch size describes how many images are put through the network in parallel where the weights of the network are updated on a batch by batch basis.</a:t>
            </a:r>
          </a:p>
          <a:p>
            <a:endParaRPr lang="en-GB" baseline="0" dirty="0" smtClean="0"/>
          </a:p>
          <a:p>
            <a:r>
              <a:rPr lang="en-GB" baseline="0" dirty="0" smtClean="0"/>
              <a:t>The first plot shows the epoch at which the training loss converged. You can see that as the batch size is increased it took more epochs for the training to converge. Here CNTK and </a:t>
            </a:r>
            <a:r>
              <a:rPr lang="en-GB" baseline="0" dirty="0" err="1" smtClean="0"/>
              <a:t>Tensorflow</a:t>
            </a:r>
            <a:r>
              <a:rPr lang="en-GB" baseline="0" dirty="0" smtClean="0"/>
              <a:t> performed similarly where as it took </a:t>
            </a:r>
            <a:r>
              <a:rPr lang="en-GB" baseline="0" dirty="0" err="1" smtClean="0"/>
              <a:t>pytorch</a:t>
            </a:r>
            <a:r>
              <a:rPr lang="en-GB" baseline="0" dirty="0" smtClean="0"/>
              <a:t> slightly more.</a:t>
            </a:r>
          </a:p>
          <a:p>
            <a:endParaRPr lang="en-GB" baseline="0" dirty="0" smtClean="0"/>
          </a:p>
          <a:p>
            <a:r>
              <a:rPr lang="en-GB" baseline="0" dirty="0" smtClean="0"/>
              <a:t>The second plot shows the convergence loss at the 50</a:t>
            </a:r>
            <a:r>
              <a:rPr lang="en-GB" baseline="30000" dirty="0" smtClean="0"/>
              <a:t>th</a:t>
            </a:r>
            <a:r>
              <a:rPr lang="en-GB" baseline="0" dirty="0" smtClean="0"/>
              <a:t> and 500</a:t>
            </a:r>
            <a:r>
              <a:rPr lang="en-GB" baseline="30000" dirty="0" smtClean="0"/>
              <a:t>th</a:t>
            </a:r>
            <a:r>
              <a:rPr lang="en-GB" baseline="0" dirty="0" smtClean="0"/>
              <a:t> epoch for all the platforms. The lower curves represent the 500</a:t>
            </a:r>
            <a:r>
              <a:rPr lang="en-GB" baseline="30000" dirty="0" smtClean="0"/>
              <a:t>th</a:t>
            </a:r>
            <a:r>
              <a:rPr lang="en-GB" baseline="0" dirty="0" smtClean="0"/>
              <a:t> epoch where all platforms ended up at similar loss values. At the 50</a:t>
            </a:r>
            <a:r>
              <a:rPr lang="en-GB" baseline="30000" dirty="0" smtClean="0"/>
              <a:t>th</a:t>
            </a:r>
            <a:r>
              <a:rPr lang="en-GB" baseline="0" dirty="0" smtClean="0"/>
              <a:t> epoch CNTK and </a:t>
            </a:r>
            <a:r>
              <a:rPr lang="en-GB" baseline="0" dirty="0" err="1" smtClean="0"/>
              <a:t>Tensorflow</a:t>
            </a:r>
            <a:r>
              <a:rPr lang="en-GB" baseline="0" dirty="0" smtClean="0"/>
              <a:t> were at similar values but </a:t>
            </a:r>
            <a:r>
              <a:rPr lang="en-GB" baseline="0" dirty="0" err="1" smtClean="0"/>
              <a:t>pytorch</a:t>
            </a:r>
            <a:r>
              <a:rPr lang="en-GB" baseline="0" dirty="0" smtClean="0"/>
              <a:t> had a slightly higher loss at the same point in the training.</a:t>
            </a:r>
            <a:endParaRPr lang="en-GB" dirty="0"/>
          </a:p>
        </p:txBody>
      </p:sp>
      <p:sp>
        <p:nvSpPr>
          <p:cNvPr id="4" name="Slide Number Placeholder 3"/>
          <p:cNvSpPr>
            <a:spLocks noGrp="1"/>
          </p:cNvSpPr>
          <p:nvPr>
            <p:ph type="sldNum" sz="quarter" idx="10"/>
          </p:nvPr>
        </p:nvSpPr>
        <p:spPr/>
        <p:txBody>
          <a:bodyPr/>
          <a:lstStyle/>
          <a:p>
            <a:fld id="{117DCF6A-43EA-44DA-87F6-9527B32E5606}" type="slidenum">
              <a:rPr lang="en-GB" smtClean="0"/>
              <a:t>2</a:t>
            </a:fld>
            <a:endParaRPr lang="en-GB"/>
          </a:p>
        </p:txBody>
      </p:sp>
    </p:spTree>
    <p:extLst>
      <p:ext uri="{BB962C8B-B14F-4D97-AF65-F5344CB8AC3E}">
        <p14:creationId xmlns:p14="http://schemas.microsoft.com/office/powerpoint/2010/main" val="366074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then tested</a:t>
            </a:r>
            <a:r>
              <a:rPr lang="en-GB" baseline="0" dirty="0" smtClean="0"/>
              <a:t> how the platforms varied for different network widths and depths.</a:t>
            </a:r>
          </a:p>
          <a:p>
            <a:endParaRPr lang="en-GB" baseline="0" dirty="0" smtClean="0"/>
          </a:p>
          <a:p>
            <a:r>
              <a:rPr lang="en-GB" baseline="0" dirty="0" smtClean="0"/>
              <a:t>The first figure describes the time taken for the training to converge as more neurons are added to a single hidden layer and the second figure describes how adding more hidden layers of the same size effects training time. As you can see all the platforms had a similar linear increase in training time with increased depth having a much larger effect on training time.. Interestingly the </a:t>
            </a:r>
            <a:r>
              <a:rPr lang="en-GB" baseline="0" dirty="0" err="1" smtClean="0"/>
              <a:t>Pytorch</a:t>
            </a:r>
            <a:r>
              <a:rPr lang="en-GB" baseline="0" dirty="0" smtClean="0"/>
              <a:t> platform was actually the fastest for both tests and </a:t>
            </a:r>
            <a:r>
              <a:rPr lang="en-GB" baseline="0" dirty="0" err="1" smtClean="0"/>
              <a:t>Tensorflow</a:t>
            </a:r>
            <a:r>
              <a:rPr lang="en-GB" baseline="0" dirty="0" smtClean="0"/>
              <a:t> being the slowest.</a:t>
            </a:r>
            <a:endParaRPr lang="en-GB" dirty="0"/>
          </a:p>
        </p:txBody>
      </p:sp>
      <p:sp>
        <p:nvSpPr>
          <p:cNvPr id="4" name="Slide Number Placeholder 3"/>
          <p:cNvSpPr>
            <a:spLocks noGrp="1"/>
          </p:cNvSpPr>
          <p:nvPr>
            <p:ph type="sldNum" sz="quarter" idx="10"/>
          </p:nvPr>
        </p:nvSpPr>
        <p:spPr/>
        <p:txBody>
          <a:bodyPr/>
          <a:lstStyle/>
          <a:p>
            <a:fld id="{117DCF6A-43EA-44DA-87F6-9527B32E5606}" type="slidenum">
              <a:rPr lang="en-GB" smtClean="0"/>
              <a:t>3</a:t>
            </a:fld>
            <a:endParaRPr lang="en-GB"/>
          </a:p>
        </p:txBody>
      </p:sp>
    </p:spTree>
    <p:extLst>
      <p:ext uri="{BB962C8B-B14F-4D97-AF65-F5344CB8AC3E}">
        <p14:creationId xmlns:p14="http://schemas.microsoft.com/office/powerpoint/2010/main" val="213921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then looked at how</a:t>
            </a:r>
            <a:r>
              <a:rPr lang="en-GB" baseline="0" dirty="0" smtClean="0"/>
              <a:t>  the loss is effected for different network width and depth. All platforms performed similarly here. </a:t>
            </a:r>
          </a:p>
          <a:p>
            <a:endParaRPr lang="en-GB" baseline="0" dirty="0" smtClean="0"/>
          </a:p>
          <a:p>
            <a:r>
              <a:rPr lang="en-GB" baseline="0" dirty="0" smtClean="0"/>
              <a:t>We saw that at a certain point adding more neurons to a single hidden layer had very little effect on the convergence loss after a certain width. </a:t>
            </a:r>
          </a:p>
          <a:p>
            <a:endParaRPr lang="en-GB" baseline="0" dirty="0" smtClean="0"/>
          </a:p>
          <a:p>
            <a:r>
              <a:rPr lang="en-GB" baseline="0" dirty="0" smtClean="0"/>
              <a:t>For me unexpectedly we found that initially increasing the depth improved the convergence loss but at a certain depth the network would become ineffective at training this result was the same for a variety of batch sizes and learning rates. </a:t>
            </a:r>
          </a:p>
          <a:p>
            <a:endParaRPr lang="en-GB" baseline="0" dirty="0" smtClean="0"/>
          </a:p>
          <a:p>
            <a:r>
              <a:rPr lang="en-GB" baseline="0" dirty="0" smtClean="0"/>
              <a:t>I have some guesses at why this might be but nothing concrete.</a:t>
            </a:r>
          </a:p>
        </p:txBody>
      </p:sp>
      <p:sp>
        <p:nvSpPr>
          <p:cNvPr id="4" name="Slide Number Placeholder 3"/>
          <p:cNvSpPr>
            <a:spLocks noGrp="1"/>
          </p:cNvSpPr>
          <p:nvPr>
            <p:ph type="sldNum" sz="quarter" idx="10"/>
          </p:nvPr>
        </p:nvSpPr>
        <p:spPr/>
        <p:txBody>
          <a:bodyPr/>
          <a:lstStyle/>
          <a:p>
            <a:fld id="{117DCF6A-43EA-44DA-87F6-9527B32E5606}" type="slidenum">
              <a:rPr lang="en-GB" smtClean="0"/>
              <a:t>4</a:t>
            </a:fld>
            <a:endParaRPr lang="en-GB"/>
          </a:p>
        </p:txBody>
      </p:sp>
    </p:spTree>
    <p:extLst>
      <p:ext uri="{BB962C8B-B14F-4D97-AF65-F5344CB8AC3E}">
        <p14:creationId xmlns:p14="http://schemas.microsoft.com/office/powerpoint/2010/main" val="671167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second project we have been working on</a:t>
            </a:r>
            <a:r>
              <a:rPr lang="en-GB" baseline="0" dirty="0" smtClean="0"/>
              <a:t> is the classification of astronomical data. Specifically the classification of variable and non variable main sequence stars as part of the RR </a:t>
            </a:r>
            <a:r>
              <a:rPr lang="en-GB" baseline="0" dirty="0" err="1" smtClean="0"/>
              <a:t>lyra</a:t>
            </a:r>
            <a:r>
              <a:rPr lang="en-GB" baseline="0" dirty="0" smtClean="0"/>
              <a:t> data set.</a:t>
            </a:r>
          </a:p>
          <a:p>
            <a:endParaRPr lang="en-GB" baseline="0" dirty="0" smtClean="0"/>
          </a:p>
          <a:p>
            <a:r>
              <a:rPr lang="en-GB" baseline="0" dirty="0" smtClean="0"/>
              <a:t>The aim of this was to compare neural networks with more traditional machine learning algorithms, specifically the Gaussian naïve </a:t>
            </a:r>
            <a:r>
              <a:rPr lang="en-GB" baseline="0" dirty="0" err="1" smtClean="0"/>
              <a:t>bayes</a:t>
            </a:r>
            <a:r>
              <a:rPr lang="en-GB" baseline="0" dirty="0" smtClean="0"/>
              <a:t> algorithm. Here you can see the two classification of stars represented by the black and grey points , and the resulting decision boundary of the classification.</a:t>
            </a:r>
          </a:p>
          <a:p>
            <a:endParaRPr lang="en-GB" baseline="0" dirty="0" smtClean="0"/>
          </a:p>
          <a:p>
            <a:r>
              <a:rPr lang="en-GB" dirty="0" smtClean="0"/>
              <a:t>To compare the different</a:t>
            </a:r>
            <a:r>
              <a:rPr lang="en-GB" baseline="0" dirty="0" smtClean="0"/>
              <a:t> algorithms the completeness and contamination are used. </a:t>
            </a:r>
          </a:p>
          <a:p>
            <a:endParaRPr lang="en-GB" baseline="0" dirty="0" smtClean="0"/>
          </a:p>
          <a:p>
            <a:r>
              <a:rPr lang="en-GB" baseline="0" dirty="0" smtClean="0"/>
              <a:t>Essentially the completeness describes how many of the black stars are within the black area of the decision boundary.</a:t>
            </a:r>
          </a:p>
          <a:p>
            <a:endParaRPr lang="en-GB" baseline="0" dirty="0" smtClean="0"/>
          </a:p>
          <a:p>
            <a:r>
              <a:rPr lang="en-GB" baseline="0" dirty="0" smtClean="0"/>
              <a:t>The Contamination describes how many of the grey stars are with in the black boundary, so we want a high completeness and a low contamination. </a:t>
            </a:r>
          </a:p>
          <a:p>
            <a:endParaRPr lang="en-GB" baseline="0" dirty="0" smtClean="0"/>
          </a:p>
          <a:p>
            <a:r>
              <a:rPr lang="en-GB" baseline="0" dirty="0" smtClean="0"/>
              <a:t>Each data point is described by 4 </a:t>
            </a:r>
            <a:r>
              <a:rPr lang="en-GB" baseline="0" dirty="0" err="1" smtClean="0"/>
              <a:t>color</a:t>
            </a:r>
            <a:r>
              <a:rPr lang="en-GB" baseline="0" dirty="0" smtClean="0"/>
              <a:t> values, representing different areas of the </a:t>
            </a:r>
            <a:r>
              <a:rPr lang="en-GB" baseline="0" dirty="0" err="1" smtClean="0"/>
              <a:t>color</a:t>
            </a:r>
            <a:r>
              <a:rPr lang="en-GB" baseline="0" dirty="0" smtClean="0"/>
              <a:t> spectrum. The traditional classification was trained for different numbers of input </a:t>
            </a:r>
            <a:r>
              <a:rPr lang="en-GB" baseline="0" dirty="0" err="1" smtClean="0"/>
              <a:t>colors</a:t>
            </a:r>
            <a:r>
              <a:rPr lang="en-GB" baseline="0" dirty="0" smtClean="0"/>
              <a:t>. </a:t>
            </a:r>
            <a:endParaRPr lang="en-GB" dirty="0"/>
          </a:p>
        </p:txBody>
      </p:sp>
      <p:sp>
        <p:nvSpPr>
          <p:cNvPr id="4" name="Slide Number Placeholder 3"/>
          <p:cNvSpPr>
            <a:spLocks noGrp="1"/>
          </p:cNvSpPr>
          <p:nvPr>
            <p:ph type="sldNum" sz="quarter" idx="10"/>
          </p:nvPr>
        </p:nvSpPr>
        <p:spPr/>
        <p:txBody>
          <a:bodyPr/>
          <a:lstStyle/>
          <a:p>
            <a:fld id="{117DCF6A-43EA-44DA-87F6-9527B32E5606}" type="slidenum">
              <a:rPr lang="en-GB" smtClean="0"/>
              <a:t>6</a:t>
            </a:fld>
            <a:endParaRPr lang="en-GB"/>
          </a:p>
        </p:txBody>
      </p:sp>
    </p:spTree>
    <p:extLst>
      <p:ext uri="{BB962C8B-B14F-4D97-AF65-F5344CB8AC3E}">
        <p14:creationId xmlns:p14="http://schemas.microsoft.com/office/powerpoint/2010/main" val="2650868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when</a:t>
            </a:r>
            <a:r>
              <a:rPr lang="en-GB" baseline="0" dirty="0" smtClean="0"/>
              <a:t> applying neural networks to the data set we had a couple of initial problems. The main being an imbalance in the representation of each class in the data set, specifically there was a 1 :225 ration of the black stars to Grey.</a:t>
            </a:r>
          </a:p>
          <a:p>
            <a:endParaRPr lang="en-GB" baseline="0" dirty="0" smtClean="0"/>
          </a:p>
          <a:p>
            <a:r>
              <a:rPr lang="en-GB" baseline="0" dirty="0" smtClean="0"/>
              <a:t>This was solved by </a:t>
            </a:r>
            <a:r>
              <a:rPr lang="en-GB" baseline="0" dirty="0" err="1" smtClean="0"/>
              <a:t>artifitally</a:t>
            </a:r>
            <a:r>
              <a:rPr lang="en-GB" baseline="0" dirty="0" smtClean="0"/>
              <a:t> rebalancing the data by adding increased duplicates of the black data until the data set was more balanced.</a:t>
            </a:r>
          </a:p>
          <a:p>
            <a:endParaRPr lang="en-GB" baseline="0" dirty="0" smtClean="0"/>
          </a:p>
          <a:p>
            <a:r>
              <a:rPr lang="en-GB" baseline="0" dirty="0" smtClean="0"/>
              <a:t>The first network tested was a simple network where each data point was fed into the network and then a classification of 0 or 1 was output. </a:t>
            </a:r>
          </a:p>
          <a:p>
            <a:endParaRPr lang="en-GB" baseline="0" dirty="0" smtClean="0"/>
          </a:p>
          <a:p>
            <a:r>
              <a:rPr lang="en-GB" baseline="0" dirty="0" smtClean="0"/>
              <a:t>We started with a single hidden layer of 6 neurons that resulted in a linear decision boundary.</a:t>
            </a:r>
          </a:p>
          <a:p>
            <a:endParaRPr lang="en-GB" baseline="0" dirty="0" smtClean="0"/>
          </a:p>
          <a:p>
            <a:r>
              <a:rPr lang="en-GB" baseline="0" dirty="0" smtClean="0"/>
              <a:t>We then tried various different network designs.</a:t>
            </a:r>
            <a:endParaRPr lang="en-GB" dirty="0"/>
          </a:p>
        </p:txBody>
      </p:sp>
      <p:sp>
        <p:nvSpPr>
          <p:cNvPr id="4" name="Slide Number Placeholder 3"/>
          <p:cNvSpPr>
            <a:spLocks noGrp="1"/>
          </p:cNvSpPr>
          <p:nvPr>
            <p:ph type="sldNum" sz="quarter" idx="10"/>
          </p:nvPr>
        </p:nvSpPr>
        <p:spPr/>
        <p:txBody>
          <a:bodyPr/>
          <a:lstStyle/>
          <a:p>
            <a:fld id="{117DCF6A-43EA-44DA-87F6-9527B32E5606}" type="slidenum">
              <a:rPr lang="en-GB" smtClean="0"/>
              <a:t>7</a:t>
            </a:fld>
            <a:endParaRPr lang="en-GB"/>
          </a:p>
        </p:txBody>
      </p:sp>
    </p:spTree>
    <p:extLst>
      <p:ext uri="{BB962C8B-B14F-4D97-AF65-F5344CB8AC3E}">
        <p14:creationId xmlns:p14="http://schemas.microsoft.com/office/powerpoint/2010/main" val="2492947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Such as increasing the number</a:t>
            </a:r>
            <a:r>
              <a:rPr lang="en-GB" baseline="0" dirty="0" smtClean="0"/>
              <a:t> of neurons in the hidden layer, and adding more layers until we settled on the following design.</a:t>
            </a:r>
            <a:endParaRPr lang="en-GB" dirty="0"/>
          </a:p>
        </p:txBody>
      </p:sp>
      <p:sp>
        <p:nvSpPr>
          <p:cNvPr id="4" name="Slide Number Placeholder 3"/>
          <p:cNvSpPr>
            <a:spLocks noGrp="1"/>
          </p:cNvSpPr>
          <p:nvPr>
            <p:ph type="sldNum" sz="quarter" idx="10"/>
          </p:nvPr>
        </p:nvSpPr>
        <p:spPr/>
        <p:txBody>
          <a:bodyPr/>
          <a:lstStyle/>
          <a:p>
            <a:fld id="{117DCF6A-43EA-44DA-87F6-9527B32E5606}" type="slidenum">
              <a:rPr lang="en-GB" smtClean="0"/>
              <a:t>8</a:t>
            </a:fld>
            <a:endParaRPr lang="en-GB"/>
          </a:p>
        </p:txBody>
      </p:sp>
    </p:spTree>
    <p:extLst>
      <p:ext uri="{BB962C8B-B14F-4D97-AF65-F5344CB8AC3E}">
        <p14:creationId xmlns:p14="http://schemas.microsoft.com/office/powerpoint/2010/main" val="2440193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consists of three</a:t>
            </a:r>
            <a:r>
              <a:rPr lang="en-GB" baseline="0" dirty="0" smtClean="0"/>
              <a:t> hidden layers, one of 6 neurons and 2 of 35. This produced a better decision boundary but looked somewhat </a:t>
            </a:r>
            <a:r>
              <a:rPr lang="en-GB" baseline="0" dirty="0" err="1" smtClean="0"/>
              <a:t>overfit</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117DCF6A-43EA-44DA-87F6-9527B32E5606}" type="slidenum">
              <a:rPr lang="en-GB" smtClean="0"/>
              <a:t>9</a:t>
            </a:fld>
            <a:endParaRPr lang="en-GB"/>
          </a:p>
        </p:txBody>
      </p:sp>
    </p:spTree>
    <p:extLst>
      <p:ext uri="{BB962C8B-B14F-4D97-AF65-F5344CB8AC3E}">
        <p14:creationId xmlns:p14="http://schemas.microsoft.com/office/powerpoint/2010/main" val="1802089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final component was to add a dropout layer to the network that systematically cuts out 25% of the neurons in the final layer.</a:t>
            </a:r>
          </a:p>
          <a:p>
            <a:endParaRPr lang="en-GB" baseline="0" dirty="0" smtClean="0"/>
          </a:p>
          <a:p>
            <a:r>
              <a:rPr lang="en-GB" baseline="0" dirty="0" smtClean="0"/>
              <a:t>The resulting decision boundary is interesting here as in areas where there was no representation of the data it  ascribed it 50:50 classification, </a:t>
            </a:r>
            <a:r>
              <a:rPr lang="en-GB" baseline="0" dirty="0" err="1" smtClean="0"/>
              <a:t>im</a:t>
            </a:r>
            <a:r>
              <a:rPr lang="en-GB" baseline="0" dirty="0" smtClean="0"/>
              <a:t> not sure if this is better than that shown in the previous slide but we felt like it was a more honest less bias representation of the data.</a:t>
            </a:r>
          </a:p>
          <a:p>
            <a:endParaRPr lang="en-GB" baseline="0" dirty="0" smtClean="0"/>
          </a:p>
          <a:p>
            <a:r>
              <a:rPr lang="en-GB" dirty="0" smtClean="0"/>
              <a:t>Quick!!!!::::::::</a:t>
            </a:r>
          </a:p>
          <a:p>
            <a:endParaRPr lang="en-GB" dirty="0" smtClean="0"/>
          </a:p>
          <a:p>
            <a:r>
              <a:rPr lang="en-GB" dirty="0" smtClean="0"/>
              <a:t>So</a:t>
            </a:r>
            <a:r>
              <a:rPr lang="en-GB" baseline="0" dirty="0" smtClean="0"/>
              <a:t> in order to apply neural networks we used the tensor flow platform, after many different network designs we </a:t>
            </a:r>
            <a:r>
              <a:rPr lang="en-GB" baseline="0" dirty="0" err="1" smtClean="0"/>
              <a:t>setted</a:t>
            </a:r>
            <a:r>
              <a:rPr lang="en-GB" baseline="0" dirty="0" smtClean="0"/>
              <a:t> on a network of 3 hidden layers, the first consisting of 6 neurons and the other 2 of 35 neurons, we also </a:t>
            </a:r>
            <a:r>
              <a:rPr lang="en-GB" baseline="0" dirty="0" err="1" smtClean="0"/>
              <a:t>encounted</a:t>
            </a:r>
            <a:r>
              <a:rPr lang="en-GB" baseline="0" dirty="0" smtClean="0"/>
              <a:t> the problem of overfitting the data and this was </a:t>
            </a:r>
            <a:r>
              <a:rPr lang="en-GB" baseline="0" dirty="0" err="1" smtClean="0"/>
              <a:t>remidded</a:t>
            </a:r>
            <a:r>
              <a:rPr lang="en-GB" baseline="0" dirty="0" smtClean="0"/>
              <a:t> by including a drop out layer that systematically cuts out 25% of the neurons in the previous hidden layer. </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The decision boundary here was particularly interesting as in areas where there was no representation of the data it  ascribed it 50:50 classification, </a:t>
            </a:r>
            <a:r>
              <a:rPr lang="en-GB" baseline="0" dirty="0" err="1" smtClean="0"/>
              <a:t>im</a:t>
            </a:r>
            <a:r>
              <a:rPr lang="en-GB" baseline="0" dirty="0" smtClean="0"/>
              <a:t> not sure if this is better than that shown in the previous slide but we felt like it was a more honest less bias representation of the data.</a:t>
            </a:r>
          </a:p>
          <a:p>
            <a:endParaRPr lang="en-GB" dirty="0" smtClean="0"/>
          </a:p>
        </p:txBody>
      </p:sp>
      <p:sp>
        <p:nvSpPr>
          <p:cNvPr id="4" name="Slide Number Placeholder 3"/>
          <p:cNvSpPr>
            <a:spLocks noGrp="1"/>
          </p:cNvSpPr>
          <p:nvPr>
            <p:ph type="sldNum" sz="quarter" idx="10"/>
          </p:nvPr>
        </p:nvSpPr>
        <p:spPr/>
        <p:txBody>
          <a:bodyPr/>
          <a:lstStyle/>
          <a:p>
            <a:fld id="{117DCF6A-43EA-44DA-87F6-9527B32E5606}" type="slidenum">
              <a:rPr lang="en-GB" smtClean="0"/>
              <a:t>10</a:t>
            </a:fld>
            <a:endParaRPr lang="en-GB"/>
          </a:p>
        </p:txBody>
      </p:sp>
    </p:spTree>
    <p:extLst>
      <p:ext uri="{BB962C8B-B14F-4D97-AF65-F5344CB8AC3E}">
        <p14:creationId xmlns:p14="http://schemas.microsoft.com/office/powerpoint/2010/main" val="312632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7D9AB1B-00C4-4C93-A5F8-F6FBBE20D879}" type="datetimeFigureOut">
              <a:rPr lang="en-US" smtClean="0"/>
              <a:t>7/30/2018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CE3E4-8A02-41F5-B9EB-DC564C69706C}" type="slidenum">
              <a:rPr lang="en-US" smtClean="0"/>
              <a:t>‹#›</a:t>
            </a:fld>
            <a:endParaRPr lang="en-US"/>
          </a:p>
        </p:txBody>
      </p:sp>
    </p:spTree>
    <p:extLst>
      <p:ext uri="{BB962C8B-B14F-4D97-AF65-F5344CB8AC3E}">
        <p14:creationId xmlns:p14="http://schemas.microsoft.com/office/powerpoint/2010/main" val="3448432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D9AB1B-00C4-4C93-A5F8-F6FBBE20D879}" type="datetimeFigureOut">
              <a:rPr lang="en-US" smtClean="0"/>
              <a:t>7/30/2018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CE3E4-8A02-41F5-B9EB-DC564C69706C}" type="slidenum">
              <a:rPr lang="en-US" smtClean="0"/>
              <a:t>‹#›</a:t>
            </a:fld>
            <a:endParaRPr lang="en-US"/>
          </a:p>
        </p:txBody>
      </p:sp>
    </p:spTree>
    <p:extLst>
      <p:ext uri="{BB962C8B-B14F-4D97-AF65-F5344CB8AC3E}">
        <p14:creationId xmlns:p14="http://schemas.microsoft.com/office/powerpoint/2010/main" val="2477118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D9AB1B-00C4-4C93-A5F8-F6FBBE20D879}" type="datetimeFigureOut">
              <a:rPr lang="en-US" smtClean="0"/>
              <a:t>7/30/2018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CE3E4-8A02-41F5-B9EB-DC564C69706C}" type="slidenum">
              <a:rPr lang="en-US" smtClean="0"/>
              <a:t>‹#›</a:t>
            </a:fld>
            <a:endParaRPr lang="en-US"/>
          </a:p>
        </p:txBody>
      </p:sp>
    </p:spTree>
    <p:extLst>
      <p:ext uri="{BB962C8B-B14F-4D97-AF65-F5344CB8AC3E}">
        <p14:creationId xmlns:p14="http://schemas.microsoft.com/office/powerpoint/2010/main" val="3939515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D9AB1B-00C4-4C93-A5F8-F6FBBE20D879}" type="datetimeFigureOut">
              <a:rPr lang="en-US" smtClean="0"/>
              <a:t>7/30/2018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CE3E4-8A02-41F5-B9EB-DC564C69706C}" type="slidenum">
              <a:rPr lang="en-US" smtClean="0"/>
              <a:t>‹#›</a:t>
            </a:fld>
            <a:endParaRPr lang="en-US"/>
          </a:p>
        </p:txBody>
      </p:sp>
    </p:spTree>
    <p:extLst>
      <p:ext uri="{BB962C8B-B14F-4D97-AF65-F5344CB8AC3E}">
        <p14:creationId xmlns:p14="http://schemas.microsoft.com/office/powerpoint/2010/main" val="2025251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7D9AB1B-00C4-4C93-A5F8-F6FBBE20D879}" type="datetimeFigureOut">
              <a:rPr lang="en-US" smtClean="0"/>
              <a:t>7/30/2018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CE3E4-8A02-41F5-B9EB-DC564C69706C}" type="slidenum">
              <a:rPr lang="en-US" smtClean="0"/>
              <a:t>‹#›</a:t>
            </a:fld>
            <a:endParaRPr lang="en-US"/>
          </a:p>
        </p:txBody>
      </p:sp>
    </p:spTree>
    <p:extLst>
      <p:ext uri="{BB962C8B-B14F-4D97-AF65-F5344CB8AC3E}">
        <p14:creationId xmlns:p14="http://schemas.microsoft.com/office/powerpoint/2010/main" val="19785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D9AB1B-00C4-4C93-A5F8-F6FBBE20D879}" type="datetimeFigureOut">
              <a:rPr lang="en-US" smtClean="0"/>
              <a:t>7/30/2018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5CE3E4-8A02-41F5-B9EB-DC564C69706C}" type="slidenum">
              <a:rPr lang="en-US" smtClean="0"/>
              <a:t>‹#›</a:t>
            </a:fld>
            <a:endParaRPr lang="en-US"/>
          </a:p>
        </p:txBody>
      </p:sp>
    </p:spTree>
    <p:extLst>
      <p:ext uri="{BB962C8B-B14F-4D97-AF65-F5344CB8AC3E}">
        <p14:creationId xmlns:p14="http://schemas.microsoft.com/office/powerpoint/2010/main" val="3926324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D9AB1B-00C4-4C93-A5F8-F6FBBE20D879}" type="datetimeFigureOut">
              <a:rPr lang="en-US" smtClean="0"/>
              <a:t>7/30/2018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5CE3E4-8A02-41F5-B9EB-DC564C69706C}" type="slidenum">
              <a:rPr lang="en-US" smtClean="0"/>
              <a:t>‹#›</a:t>
            </a:fld>
            <a:endParaRPr lang="en-US"/>
          </a:p>
        </p:txBody>
      </p:sp>
    </p:spTree>
    <p:extLst>
      <p:ext uri="{BB962C8B-B14F-4D97-AF65-F5344CB8AC3E}">
        <p14:creationId xmlns:p14="http://schemas.microsoft.com/office/powerpoint/2010/main" val="4156170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D9AB1B-00C4-4C93-A5F8-F6FBBE20D879}" type="datetimeFigureOut">
              <a:rPr lang="en-US" smtClean="0"/>
              <a:t>7/30/2018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5CE3E4-8A02-41F5-B9EB-DC564C69706C}" type="slidenum">
              <a:rPr lang="en-US" smtClean="0"/>
              <a:t>‹#›</a:t>
            </a:fld>
            <a:endParaRPr lang="en-US"/>
          </a:p>
        </p:txBody>
      </p:sp>
    </p:spTree>
    <p:extLst>
      <p:ext uri="{BB962C8B-B14F-4D97-AF65-F5344CB8AC3E}">
        <p14:creationId xmlns:p14="http://schemas.microsoft.com/office/powerpoint/2010/main" val="1400461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D9AB1B-00C4-4C93-A5F8-F6FBBE20D879}" type="datetimeFigureOut">
              <a:rPr lang="en-US" smtClean="0"/>
              <a:t>7/30/2018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5CE3E4-8A02-41F5-B9EB-DC564C69706C}" type="slidenum">
              <a:rPr lang="en-US" smtClean="0"/>
              <a:t>‹#›</a:t>
            </a:fld>
            <a:endParaRPr lang="en-US"/>
          </a:p>
        </p:txBody>
      </p:sp>
    </p:spTree>
    <p:extLst>
      <p:ext uri="{BB962C8B-B14F-4D97-AF65-F5344CB8AC3E}">
        <p14:creationId xmlns:p14="http://schemas.microsoft.com/office/powerpoint/2010/main" val="3228749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7D9AB1B-00C4-4C93-A5F8-F6FBBE20D879}" type="datetimeFigureOut">
              <a:rPr lang="en-US" smtClean="0"/>
              <a:t>7/30/2018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5CE3E4-8A02-41F5-B9EB-DC564C69706C}" type="slidenum">
              <a:rPr lang="en-US" smtClean="0"/>
              <a:t>‹#›</a:t>
            </a:fld>
            <a:endParaRPr lang="en-US"/>
          </a:p>
        </p:txBody>
      </p:sp>
    </p:spTree>
    <p:extLst>
      <p:ext uri="{BB962C8B-B14F-4D97-AF65-F5344CB8AC3E}">
        <p14:creationId xmlns:p14="http://schemas.microsoft.com/office/powerpoint/2010/main" val="1630694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7D9AB1B-00C4-4C93-A5F8-F6FBBE20D879}" type="datetimeFigureOut">
              <a:rPr lang="en-US" smtClean="0"/>
              <a:t>7/30/2018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5CE3E4-8A02-41F5-B9EB-DC564C69706C}" type="slidenum">
              <a:rPr lang="en-US" smtClean="0"/>
              <a:t>‹#›</a:t>
            </a:fld>
            <a:endParaRPr lang="en-US"/>
          </a:p>
        </p:txBody>
      </p:sp>
    </p:spTree>
    <p:extLst>
      <p:ext uri="{BB962C8B-B14F-4D97-AF65-F5344CB8AC3E}">
        <p14:creationId xmlns:p14="http://schemas.microsoft.com/office/powerpoint/2010/main" val="1316663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D9AB1B-00C4-4C93-A5F8-F6FBBE20D879}" type="datetimeFigureOut">
              <a:rPr lang="en-US" smtClean="0"/>
              <a:t>7/30/2018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CE3E4-8A02-41F5-B9EB-DC564C69706C}" type="slidenum">
              <a:rPr lang="en-US" smtClean="0"/>
              <a:t>‹#›</a:t>
            </a:fld>
            <a:endParaRPr lang="en-US"/>
          </a:p>
        </p:txBody>
      </p:sp>
    </p:spTree>
    <p:extLst>
      <p:ext uri="{BB962C8B-B14F-4D97-AF65-F5344CB8AC3E}">
        <p14:creationId xmlns:p14="http://schemas.microsoft.com/office/powerpoint/2010/main" val="4106145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Benchmarking Neural Network Platforms </a:t>
            </a:r>
            <a:endParaRPr lang="en-GB" dirty="0"/>
          </a:p>
        </p:txBody>
      </p:sp>
      <p:sp>
        <p:nvSpPr>
          <p:cNvPr id="5" name="Content Placeholder 4"/>
          <p:cNvSpPr>
            <a:spLocks noGrp="1"/>
          </p:cNvSpPr>
          <p:nvPr>
            <p:ph idx="1"/>
          </p:nvPr>
        </p:nvSpPr>
        <p:spPr>
          <a:xfrm>
            <a:off x="838200" y="1825625"/>
            <a:ext cx="4158343" cy="4351338"/>
          </a:xfrm>
        </p:spPr>
        <p:txBody>
          <a:bodyPr>
            <a:normAutofit fontScale="85000" lnSpcReduction="20000"/>
          </a:bodyPr>
          <a:lstStyle/>
          <a:p>
            <a:pPr marL="0" indent="0">
              <a:buNone/>
            </a:pPr>
            <a:r>
              <a:rPr lang="en-GB" dirty="0" smtClean="0"/>
              <a:t>Platforms Tested:</a:t>
            </a:r>
          </a:p>
          <a:p>
            <a:r>
              <a:rPr lang="en-GB" dirty="0" err="1" smtClean="0"/>
              <a:t>TensorFlow</a:t>
            </a:r>
            <a:endParaRPr lang="en-GB" dirty="0" smtClean="0"/>
          </a:p>
          <a:p>
            <a:r>
              <a:rPr lang="en-GB" dirty="0" err="1" smtClean="0"/>
              <a:t>PyTorch</a:t>
            </a:r>
            <a:endParaRPr lang="en-GB" dirty="0" smtClean="0"/>
          </a:p>
          <a:p>
            <a:r>
              <a:rPr lang="en-GB" dirty="0" smtClean="0"/>
              <a:t>CNTK</a:t>
            </a:r>
          </a:p>
          <a:p>
            <a:endParaRPr lang="en-GB" dirty="0"/>
          </a:p>
          <a:p>
            <a:pPr marL="0" indent="0">
              <a:buNone/>
            </a:pPr>
            <a:r>
              <a:rPr lang="en-GB" dirty="0" smtClean="0"/>
              <a:t>Training Dataset:</a:t>
            </a:r>
          </a:p>
          <a:p>
            <a:r>
              <a:rPr lang="en-GB" dirty="0" smtClean="0"/>
              <a:t>Subset of MNIST handwriting recognition dataset.</a:t>
            </a:r>
          </a:p>
          <a:p>
            <a:r>
              <a:rPr lang="en-GB" dirty="0" smtClean="0"/>
              <a:t>5000 handwritten numbers 0 to 9.</a:t>
            </a:r>
          </a:p>
          <a:p>
            <a:r>
              <a:rPr lang="en-GB" dirty="0" smtClean="0"/>
              <a:t>20x20 Images (400 Flattened Pixels)</a:t>
            </a:r>
            <a:endParaRPr lang="en-GB" dirty="0"/>
          </a:p>
        </p:txBody>
      </p:sp>
      <p:sp>
        <p:nvSpPr>
          <p:cNvPr id="6" name="Content Placeholder 4"/>
          <p:cNvSpPr txBox="1">
            <a:spLocks/>
          </p:cNvSpPr>
          <p:nvPr/>
        </p:nvSpPr>
        <p:spPr>
          <a:xfrm>
            <a:off x="12492523" y="533950"/>
            <a:ext cx="41692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smtClean="0"/>
              <a:t>Base Network Architecture:</a:t>
            </a:r>
          </a:p>
          <a:p>
            <a:r>
              <a:rPr lang="en-GB" dirty="0" smtClean="0"/>
              <a:t>Loss Function = Cross Entropy</a:t>
            </a:r>
          </a:p>
          <a:p>
            <a:r>
              <a:rPr lang="en-GB" dirty="0" smtClean="0"/>
              <a:t>Optimizer = Gradient Descent</a:t>
            </a:r>
            <a:endParaRPr lang="en-GB" dirty="0"/>
          </a:p>
          <a:p>
            <a:r>
              <a:rPr lang="en-GB" dirty="0" smtClean="0"/>
              <a:t>Learning Rate = 0.01</a:t>
            </a:r>
          </a:p>
        </p:txBody>
      </p:sp>
      <p:grpSp>
        <p:nvGrpSpPr>
          <p:cNvPr id="12" name="Group 11"/>
          <p:cNvGrpSpPr/>
          <p:nvPr/>
        </p:nvGrpSpPr>
        <p:grpSpPr>
          <a:xfrm>
            <a:off x="5513695" y="1661540"/>
            <a:ext cx="6830054" cy="4951869"/>
            <a:chOff x="2964707" y="2847912"/>
            <a:chExt cx="5594618" cy="4010088"/>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5808" t="14980" r="29828" b="12870"/>
            <a:stretch/>
          </p:blipFill>
          <p:spPr>
            <a:xfrm>
              <a:off x="4538314" y="3154218"/>
              <a:ext cx="2536742" cy="3703782"/>
            </a:xfrm>
            <a:prstGeom prst="rect">
              <a:avLst/>
            </a:prstGeom>
          </p:spPr>
        </p:pic>
        <p:sp>
          <p:nvSpPr>
            <p:cNvPr id="3" name="TextBox 2"/>
            <p:cNvSpPr txBox="1"/>
            <p:nvPr/>
          </p:nvSpPr>
          <p:spPr>
            <a:xfrm>
              <a:off x="4416450" y="2847912"/>
              <a:ext cx="2780469" cy="324014"/>
            </a:xfrm>
            <a:prstGeom prst="rect">
              <a:avLst/>
            </a:prstGeom>
            <a:noFill/>
          </p:spPr>
          <p:txBody>
            <a:bodyPr wrap="square" rtlCol="0">
              <a:spAutoFit/>
            </a:bodyPr>
            <a:lstStyle/>
            <a:p>
              <a:r>
                <a:rPr lang="en-GB" sz="2000" dirty="0" smtClean="0"/>
                <a:t>Hidden: 25, </a:t>
              </a:r>
              <a:r>
                <a:rPr lang="en-GB" sz="2000" dirty="0" err="1" smtClean="0"/>
                <a:t>Relu</a:t>
              </a:r>
              <a:r>
                <a:rPr lang="en-GB" sz="2000" dirty="0" smtClean="0"/>
                <a:t> Activation</a:t>
              </a:r>
              <a:endParaRPr lang="en-GB" sz="2000" dirty="0"/>
            </a:p>
          </p:txBody>
        </p:sp>
        <p:sp>
          <p:nvSpPr>
            <p:cNvPr id="7" name="TextBox 6"/>
            <p:cNvSpPr txBox="1"/>
            <p:nvPr/>
          </p:nvSpPr>
          <p:spPr>
            <a:xfrm>
              <a:off x="2964707" y="3965505"/>
              <a:ext cx="1911929" cy="573255"/>
            </a:xfrm>
            <a:prstGeom prst="rect">
              <a:avLst/>
            </a:prstGeom>
            <a:noFill/>
          </p:spPr>
          <p:txBody>
            <a:bodyPr wrap="square" rtlCol="0">
              <a:spAutoFit/>
            </a:bodyPr>
            <a:lstStyle/>
            <a:p>
              <a:pPr algn="r"/>
              <a:r>
                <a:rPr lang="en-GB" sz="2000" dirty="0" smtClean="0"/>
                <a:t>Input</a:t>
              </a:r>
              <a:r>
                <a:rPr lang="en-GB" sz="1600" dirty="0" smtClean="0"/>
                <a:t>: </a:t>
              </a:r>
            </a:p>
            <a:p>
              <a:pPr algn="r"/>
              <a:r>
                <a:rPr lang="en-GB" sz="2000" dirty="0" smtClean="0"/>
                <a:t>400 Pixel Values</a:t>
              </a:r>
            </a:p>
          </p:txBody>
        </p:sp>
        <p:sp>
          <p:nvSpPr>
            <p:cNvPr id="8" name="TextBox 7"/>
            <p:cNvSpPr txBox="1"/>
            <p:nvPr/>
          </p:nvSpPr>
          <p:spPr>
            <a:xfrm>
              <a:off x="6062683" y="3697080"/>
              <a:ext cx="2496642" cy="324014"/>
            </a:xfrm>
            <a:prstGeom prst="rect">
              <a:avLst/>
            </a:prstGeom>
            <a:noFill/>
          </p:spPr>
          <p:txBody>
            <a:bodyPr wrap="square" rtlCol="0">
              <a:spAutoFit/>
            </a:bodyPr>
            <a:lstStyle/>
            <a:p>
              <a:r>
                <a:rPr lang="en-GB" sz="2000" dirty="0" smtClean="0"/>
                <a:t>Out: 10, </a:t>
              </a:r>
              <a:r>
                <a:rPr lang="en-GB" sz="2000" dirty="0" err="1" smtClean="0"/>
                <a:t>Relu</a:t>
              </a:r>
              <a:r>
                <a:rPr lang="en-GB" sz="2000" dirty="0" smtClean="0"/>
                <a:t> Activation</a:t>
              </a:r>
              <a:endParaRPr lang="en-GB" sz="2000" dirty="0"/>
            </a:p>
          </p:txBody>
        </p:sp>
        <p:sp>
          <p:nvSpPr>
            <p:cNvPr id="9" name="Rectangle 8"/>
            <p:cNvSpPr/>
            <p:nvPr/>
          </p:nvSpPr>
          <p:spPr>
            <a:xfrm>
              <a:off x="6472134" y="4078427"/>
              <a:ext cx="227859" cy="18420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6164199" y="5963301"/>
              <a:ext cx="1911929" cy="324014"/>
            </a:xfrm>
            <a:prstGeom prst="rect">
              <a:avLst/>
            </a:prstGeom>
            <a:noFill/>
          </p:spPr>
          <p:txBody>
            <a:bodyPr wrap="square" rtlCol="0">
              <a:spAutoFit/>
            </a:bodyPr>
            <a:lstStyle/>
            <a:p>
              <a:r>
                <a:rPr lang="en-GB" sz="2000" dirty="0" err="1" smtClean="0"/>
                <a:t>Softmax</a:t>
              </a:r>
              <a:endParaRPr lang="en-GB" sz="2000" dirty="0"/>
            </a:p>
          </p:txBody>
        </p:sp>
      </p:grpSp>
      <p:cxnSp>
        <p:nvCxnSpPr>
          <p:cNvPr id="13" name="Straight Connector 12"/>
          <p:cNvCxnSpPr/>
          <p:nvPr/>
        </p:nvCxnSpPr>
        <p:spPr>
          <a:xfrm>
            <a:off x="7545137" y="4582695"/>
            <a:ext cx="16042" cy="1695116"/>
          </a:xfrm>
          <a:prstGeom prst="line">
            <a:avLst/>
          </a:prstGeom>
          <a:ln w="1143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5289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24125" t="9501" r="24755"/>
          <a:stretch/>
        </p:blipFill>
        <p:spPr>
          <a:xfrm>
            <a:off x="5590531" y="793376"/>
            <a:ext cx="6360458" cy="5833282"/>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0106" t="15306" r="27794" b="13304"/>
          <a:stretch/>
        </p:blipFill>
        <p:spPr>
          <a:xfrm>
            <a:off x="1460621" y="1413090"/>
            <a:ext cx="3796146" cy="4895851"/>
          </a:xfrm>
          <a:prstGeom prst="rect">
            <a:avLst/>
          </a:prstGeom>
        </p:spPr>
      </p:pic>
      <p:pic>
        <p:nvPicPr>
          <p:cNvPr id="5" name="Picture 4"/>
          <p:cNvPicPr>
            <a:picLocks noChangeAspect="1"/>
          </p:cNvPicPr>
          <p:nvPr/>
        </p:nvPicPr>
        <p:blipFill rotWithShape="1">
          <a:blip r:embed="rId3"/>
          <a:srcRect b="92446"/>
          <a:stretch/>
        </p:blipFill>
        <p:spPr>
          <a:xfrm>
            <a:off x="121024" y="141421"/>
            <a:ext cx="12070976" cy="472367"/>
          </a:xfrm>
          <a:prstGeom prst="rect">
            <a:avLst/>
          </a:prstGeom>
        </p:spPr>
      </p:pic>
      <p:sp>
        <p:nvSpPr>
          <p:cNvPr id="8" name="TextBox 7"/>
          <p:cNvSpPr txBox="1"/>
          <p:nvPr/>
        </p:nvSpPr>
        <p:spPr>
          <a:xfrm>
            <a:off x="-724443" y="3578755"/>
            <a:ext cx="2226001" cy="400110"/>
          </a:xfrm>
          <a:prstGeom prst="rect">
            <a:avLst/>
          </a:prstGeom>
          <a:noFill/>
        </p:spPr>
        <p:txBody>
          <a:bodyPr wrap="square" rtlCol="0">
            <a:spAutoFit/>
          </a:bodyPr>
          <a:lstStyle/>
          <a:p>
            <a:pPr algn="r"/>
            <a:r>
              <a:rPr lang="en-GB" sz="2000" dirty="0" smtClean="0"/>
              <a:t>Input</a:t>
            </a:r>
            <a:r>
              <a:rPr lang="en-GB" sz="1600" dirty="0" smtClean="0"/>
              <a:t>: </a:t>
            </a:r>
            <a:r>
              <a:rPr lang="en-GB" sz="2000" dirty="0" smtClean="0"/>
              <a:t>2,3,4</a:t>
            </a:r>
          </a:p>
        </p:txBody>
      </p:sp>
      <p:sp>
        <p:nvSpPr>
          <p:cNvPr id="9" name="TextBox 8"/>
          <p:cNvSpPr txBox="1"/>
          <p:nvPr/>
        </p:nvSpPr>
        <p:spPr>
          <a:xfrm>
            <a:off x="4684741" y="2982213"/>
            <a:ext cx="2334132" cy="707886"/>
          </a:xfrm>
          <a:prstGeom prst="rect">
            <a:avLst/>
          </a:prstGeom>
          <a:noFill/>
        </p:spPr>
        <p:txBody>
          <a:bodyPr wrap="square" rtlCol="0">
            <a:spAutoFit/>
          </a:bodyPr>
          <a:lstStyle/>
          <a:p>
            <a:r>
              <a:rPr lang="en-GB" sz="2000" dirty="0" smtClean="0"/>
              <a:t>Out:</a:t>
            </a:r>
          </a:p>
          <a:p>
            <a:r>
              <a:rPr lang="en-GB" sz="2000" dirty="0" smtClean="0"/>
              <a:t> 1, Sigmoid</a:t>
            </a:r>
            <a:endParaRPr lang="en-GB" sz="2000" dirty="0"/>
          </a:p>
        </p:txBody>
      </p:sp>
      <p:sp>
        <p:nvSpPr>
          <p:cNvPr id="10" name="TextBox 9"/>
          <p:cNvSpPr txBox="1"/>
          <p:nvPr/>
        </p:nvSpPr>
        <p:spPr>
          <a:xfrm>
            <a:off x="732849" y="2831565"/>
            <a:ext cx="2334132" cy="400110"/>
          </a:xfrm>
          <a:prstGeom prst="rect">
            <a:avLst/>
          </a:prstGeom>
          <a:noFill/>
        </p:spPr>
        <p:txBody>
          <a:bodyPr wrap="square" rtlCol="0">
            <a:spAutoFit/>
          </a:bodyPr>
          <a:lstStyle/>
          <a:p>
            <a:r>
              <a:rPr lang="en-GB" sz="2000" dirty="0" smtClean="0"/>
              <a:t>Hidden: 6, </a:t>
            </a:r>
            <a:r>
              <a:rPr lang="en-GB" sz="2000" dirty="0" err="1" smtClean="0"/>
              <a:t>tanh</a:t>
            </a:r>
            <a:endParaRPr lang="en-GB" sz="2000" dirty="0"/>
          </a:p>
        </p:txBody>
      </p:sp>
      <p:sp>
        <p:nvSpPr>
          <p:cNvPr id="11" name="TextBox 10"/>
          <p:cNvSpPr txBox="1"/>
          <p:nvPr/>
        </p:nvSpPr>
        <p:spPr>
          <a:xfrm>
            <a:off x="2624921" y="839126"/>
            <a:ext cx="2334132" cy="400110"/>
          </a:xfrm>
          <a:prstGeom prst="rect">
            <a:avLst/>
          </a:prstGeom>
          <a:noFill/>
        </p:spPr>
        <p:txBody>
          <a:bodyPr wrap="square" rtlCol="0">
            <a:spAutoFit/>
          </a:bodyPr>
          <a:lstStyle/>
          <a:p>
            <a:r>
              <a:rPr lang="en-GB" sz="2000" dirty="0" smtClean="0"/>
              <a:t>Hidden: 35 x 2, </a:t>
            </a:r>
            <a:r>
              <a:rPr lang="en-GB" sz="2000" dirty="0" err="1" smtClean="0"/>
              <a:t>tanh</a:t>
            </a:r>
            <a:endParaRPr lang="en-GB" sz="2000" dirty="0"/>
          </a:p>
        </p:txBody>
      </p:sp>
      <p:sp>
        <p:nvSpPr>
          <p:cNvPr id="12" name="Rectangle 11"/>
          <p:cNvSpPr/>
          <p:nvPr/>
        </p:nvSpPr>
        <p:spPr>
          <a:xfrm>
            <a:off x="4263356" y="1479144"/>
            <a:ext cx="211293" cy="459933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3636959" y="6265858"/>
            <a:ext cx="2334132" cy="400110"/>
          </a:xfrm>
          <a:prstGeom prst="rect">
            <a:avLst/>
          </a:prstGeom>
          <a:noFill/>
        </p:spPr>
        <p:txBody>
          <a:bodyPr wrap="square" rtlCol="0">
            <a:spAutoFit/>
          </a:bodyPr>
          <a:lstStyle/>
          <a:p>
            <a:r>
              <a:rPr lang="en-GB" sz="2000" dirty="0" smtClean="0"/>
              <a:t>Dropout(0.25)</a:t>
            </a:r>
            <a:endParaRPr lang="en-GB" sz="2000" dirty="0"/>
          </a:p>
        </p:txBody>
      </p:sp>
    </p:spTree>
    <p:extLst>
      <p:ext uri="{BB962C8B-B14F-4D97-AF65-F5344CB8AC3E}">
        <p14:creationId xmlns:p14="http://schemas.microsoft.com/office/powerpoint/2010/main" val="22508570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0106" t="15306" r="27794" b="13304"/>
          <a:stretch/>
        </p:blipFill>
        <p:spPr>
          <a:xfrm>
            <a:off x="92364" y="989237"/>
            <a:ext cx="3796146" cy="489585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3392"/>
            <a:ext cx="12192000" cy="6671216"/>
          </a:xfrm>
          <a:prstGeom prst="rect">
            <a:avLst/>
          </a:prstGeom>
        </p:spPr>
      </p:pic>
    </p:spTree>
    <p:extLst>
      <p:ext uri="{BB962C8B-B14F-4D97-AF65-F5344CB8AC3E}">
        <p14:creationId xmlns:p14="http://schemas.microsoft.com/office/powerpoint/2010/main" val="42335401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368" y="-34106"/>
            <a:ext cx="8998248" cy="6858000"/>
          </a:xfrm>
          <a:prstGeom prst="rect">
            <a:avLst/>
          </a:prstGeom>
        </p:spPr>
      </p:pic>
      <p:pic>
        <p:nvPicPr>
          <p:cNvPr id="6" name="Picture 5"/>
          <p:cNvPicPr>
            <a:picLocks noChangeAspect="1"/>
          </p:cNvPicPr>
          <p:nvPr/>
        </p:nvPicPr>
        <p:blipFill>
          <a:blip r:embed="rId3"/>
          <a:stretch>
            <a:fillRect/>
          </a:stretch>
        </p:blipFill>
        <p:spPr>
          <a:xfrm>
            <a:off x="3094970" y="246148"/>
            <a:ext cx="9097030" cy="6297492"/>
          </a:xfrm>
          <a:prstGeom prst="rect">
            <a:avLst/>
          </a:prstGeom>
        </p:spPr>
      </p:pic>
      <p:pic>
        <p:nvPicPr>
          <p:cNvPr id="7" name="Picture 6"/>
          <p:cNvPicPr>
            <a:picLocks noChangeAspect="1"/>
          </p:cNvPicPr>
          <p:nvPr/>
        </p:nvPicPr>
        <p:blipFill>
          <a:blip r:embed="rId4"/>
          <a:stretch>
            <a:fillRect/>
          </a:stretch>
        </p:blipFill>
        <p:spPr>
          <a:xfrm>
            <a:off x="13084856" y="246148"/>
            <a:ext cx="7503765" cy="5757784"/>
          </a:xfrm>
          <a:prstGeom prst="rect">
            <a:avLst/>
          </a:prstGeom>
        </p:spPr>
      </p:pic>
      <p:sp>
        <p:nvSpPr>
          <p:cNvPr id="5" name="TextBox 4"/>
          <p:cNvSpPr txBox="1"/>
          <p:nvPr/>
        </p:nvSpPr>
        <p:spPr>
          <a:xfrm>
            <a:off x="898413" y="515088"/>
            <a:ext cx="2334132" cy="400110"/>
          </a:xfrm>
          <a:prstGeom prst="rect">
            <a:avLst/>
          </a:prstGeom>
          <a:noFill/>
        </p:spPr>
        <p:txBody>
          <a:bodyPr wrap="square" rtlCol="0">
            <a:spAutoFit/>
          </a:bodyPr>
          <a:lstStyle/>
          <a:p>
            <a:r>
              <a:rPr lang="en-GB" sz="2000" dirty="0" smtClean="0"/>
              <a:t>Hidden: 35, </a:t>
            </a:r>
            <a:r>
              <a:rPr lang="en-GB" sz="2000" dirty="0" err="1" smtClean="0"/>
              <a:t>tanh</a:t>
            </a:r>
            <a:endParaRPr lang="en-GB" sz="2000" dirty="0"/>
          </a:p>
        </p:txBody>
      </p:sp>
      <p:sp>
        <p:nvSpPr>
          <p:cNvPr id="8" name="TextBox 7"/>
          <p:cNvSpPr txBox="1"/>
          <p:nvPr/>
        </p:nvSpPr>
        <p:spPr>
          <a:xfrm>
            <a:off x="-1530846" y="3676544"/>
            <a:ext cx="2226001" cy="400110"/>
          </a:xfrm>
          <a:prstGeom prst="rect">
            <a:avLst/>
          </a:prstGeom>
          <a:noFill/>
        </p:spPr>
        <p:txBody>
          <a:bodyPr wrap="square" rtlCol="0">
            <a:spAutoFit/>
          </a:bodyPr>
          <a:lstStyle/>
          <a:p>
            <a:pPr algn="r"/>
            <a:r>
              <a:rPr lang="en-GB" sz="2000" dirty="0" smtClean="0"/>
              <a:t>Input</a:t>
            </a:r>
            <a:r>
              <a:rPr lang="en-GB" sz="1600" dirty="0" smtClean="0"/>
              <a:t>: </a:t>
            </a:r>
            <a:r>
              <a:rPr lang="en-GB" sz="2000" dirty="0" smtClean="0"/>
              <a:t>2,3,4</a:t>
            </a:r>
          </a:p>
        </p:txBody>
      </p:sp>
      <p:sp>
        <p:nvSpPr>
          <p:cNvPr id="9" name="TextBox 8"/>
          <p:cNvSpPr txBox="1"/>
          <p:nvPr/>
        </p:nvSpPr>
        <p:spPr>
          <a:xfrm>
            <a:off x="2588973" y="2924985"/>
            <a:ext cx="2334132" cy="400110"/>
          </a:xfrm>
          <a:prstGeom prst="rect">
            <a:avLst/>
          </a:prstGeom>
          <a:noFill/>
        </p:spPr>
        <p:txBody>
          <a:bodyPr wrap="square" rtlCol="0">
            <a:spAutoFit/>
          </a:bodyPr>
          <a:lstStyle/>
          <a:p>
            <a:r>
              <a:rPr lang="en-GB" sz="2000" dirty="0" smtClean="0"/>
              <a:t>Out: 1, Sigmoid</a:t>
            </a:r>
            <a:endParaRPr lang="en-GB" sz="2000" dirty="0"/>
          </a:p>
        </p:txBody>
      </p:sp>
      <p:sp>
        <p:nvSpPr>
          <p:cNvPr id="10" name="TextBox 9"/>
          <p:cNvSpPr txBox="1"/>
          <p:nvPr/>
        </p:nvSpPr>
        <p:spPr>
          <a:xfrm>
            <a:off x="-471911" y="2360267"/>
            <a:ext cx="2334132" cy="400110"/>
          </a:xfrm>
          <a:prstGeom prst="rect">
            <a:avLst/>
          </a:prstGeom>
          <a:noFill/>
        </p:spPr>
        <p:txBody>
          <a:bodyPr wrap="square" rtlCol="0">
            <a:spAutoFit/>
          </a:bodyPr>
          <a:lstStyle/>
          <a:p>
            <a:r>
              <a:rPr lang="en-GB" sz="2000" dirty="0" smtClean="0"/>
              <a:t>Hidden: 6, </a:t>
            </a:r>
            <a:r>
              <a:rPr lang="en-GB" sz="2000" dirty="0" err="1" smtClean="0"/>
              <a:t>tanh</a:t>
            </a:r>
            <a:endParaRPr lang="en-GB" sz="2000" dirty="0"/>
          </a:p>
        </p:txBody>
      </p:sp>
    </p:spTree>
    <p:extLst>
      <p:ext uri="{BB962C8B-B14F-4D97-AF65-F5344CB8AC3E}">
        <p14:creationId xmlns:p14="http://schemas.microsoft.com/office/powerpoint/2010/main" val="4043496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4338" y="202596"/>
            <a:ext cx="10999216" cy="6226779"/>
          </a:xfrm>
          <a:prstGeom prst="rect">
            <a:avLst/>
          </a:prstGeom>
        </p:spPr>
      </p:pic>
    </p:spTree>
    <p:extLst>
      <p:ext uri="{BB962C8B-B14F-4D97-AF65-F5344CB8AC3E}">
        <p14:creationId xmlns:p14="http://schemas.microsoft.com/office/powerpoint/2010/main" val="3598599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8625" y="0"/>
            <a:ext cx="11577637" cy="6654040"/>
          </a:xfrm>
          <a:prstGeom prst="rect">
            <a:avLst/>
          </a:prstGeom>
        </p:spPr>
      </p:pic>
    </p:spTree>
    <p:extLst>
      <p:ext uri="{BB962C8B-B14F-4D97-AF65-F5344CB8AC3E}">
        <p14:creationId xmlns:p14="http://schemas.microsoft.com/office/powerpoint/2010/main" val="3773764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8612" y="384012"/>
            <a:ext cx="11586779" cy="6002505"/>
          </a:xfrm>
          <a:prstGeom prst="rect">
            <a:avLst/>
          </a:prstGeom>
        </p:spPr>
      </p:pic>
      <p:sp>
        <p:nvSpPr>
          <p:cNvPr id="5" name="TextBox 4"/>
          <p:cNvSpPr txBox="1"/>
          <p:nvPr/>
        </p:nvSpPr>
        <p:spPr>
          <a:xfrm>
            <a:off x="4943475" y="-14283"/>
            <a:ext cx="3286125" cy="369332"/>
          </a:xfrm>
          <a:prstGeom prst="rect">
            <a:avLst/>
          </a:prstGeom>
          <a:noFill/>
        </p:spPr>
        <p:txBody>
          <a:bodyPr wrap="square" rtlCol="0">
            <a:spAutoFit/>
          </a:bodyPr>
          <a:lstStyle/>
          <a:p>
            <a:r>
              <a:rPr lang="en-US" dirty="0" smtClean="0"/>
              <a:t>All sigmoid</a:t>
            </a:r>
            <a:endParaRPr lang="en-US" dirty="0"/>
          </a:p>
        </p:txBody>
      </p:sp>
    </p:spTree>
    <p:extLst>
      <p:ext uri="{BB962C8B-B14F-4D97-AF65-F5344CB8AC3E}">
        <p14:creationId xmlns:p14="http://schemas.microsoft.com/office/powerpoint/2010/main" val="1899047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562" b="6802"/>
          <a:stretch/>
        </p:blipFill>
        <p:spPr>
          <a:xfrm>
            <a:off x="-193956" y="1099115"/>
            <a:ext cx="6656702" cy="5735782"/>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t="9697" b="6936"/>
          <a:stretch/>
        </p:blipFill>
        <p:spPr>
          <a:xfrm>
            <a:off x="5855983" y="1117591"/>
            <a:ext cx="6656702" cy="5717309"/>
          </a:xfrm>
          <a:prstGeom prst="rect">
            <a:avLst/>
          </a:prstGeom>
        </p:spPr>
      </p:pic>
      <p:sp>
        <p:nvSpPr>
          <p:cNvPr id="6" name="Title 3"/>
          <p:cNvSpPr txBox="1">
            <a:spLocks/>
          </p:cNvSpPr>
          <p:nvPr/>
        </p:nvSpPr>
        <p:spPr>
          <a:xfrm>
            <a:off x="496176" y="-350982"/>
            <a:ext cx="12275127"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800" dirty="0" smtClean="0"/>
              <a:t>Variable Batch Size</a:t>
            </a:r>
            <a:endParaRPr lang="en-GB" sz="4800" dirty="0"/>
          </a:p>
        </p:txBody>
      </p:sp>
    </p:spTree>
    <p:extLst>
      <p:ext uri="{BB962C8B-B14F-4D97-AF65-F5344CB8AC3E}">
        <p14:creationId xmlns:p14="http://schemas.microsoft.com/office/powerpoint/2010/main" val="968998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335" t="9159" r="8193" b="6801"/>
          <a:stretch/>
        </p:blipFill>
        <p:spPr>
          <a:xfrm>
            <a:off x="6216073" y="951346"/>
            <a:ext cx="5689600" cy="5763492"/>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8045" t="8889" r="9120" b="6397"/>
          <a:stretch/>
        </p:blipFill>
        <p:spPr>
          <a:xfrm>
            <a:off x="267855" y="951346"/>
            <a:ext cx="5514110" cy="5809673"/>
          </a:xfrm>
          <a:prstGeom prst="rect">
            <a:avLst/>
          </a:prstGeom>
        </p:spPr>
      </p:pic>
      <p:sp>
        <p:nvSpPr>
          <p:cNvPr id="6" name="Title 3"/>
          <p:cNvSpPr txBox="1">
            <a:spLocks/>
          </p:cNvSpPr>
          <p:nvPr/>
        </p:nvSpPr>
        <p:spPr>
          <a:xfrm>
            <a:off x="496176" y="-350982"/>
            <a:ext cx="12275127"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800" dirty="0" smtClean="0"/>
              <a:t>Variable Network Width/Depth Vs Time</a:t>
            </a:r>
            <a:endParaRPr lang="en-GB" sz="4800" dirty="0"/>
          </a:p>
        </p:txBody>
      </p:sp>
    </p:spTree>
    <p:extLst>
      <p:ext uri="{BB962C8B-B14F-4D97-AF65-F5344CB8AC3E}">
        <p14:creationId xmlns:p14="http://schemas.microsoft.com/office/powerpoint/2010/main" val="5482760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419" y="256236"/>
            <a:ext cx="6664028" cy="6865547"/>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7384" t="9023" r="8810" b="7340"/>
          <a:stretch/>
        </p:blipFill>
        <p:spPr>
          <a:xfrm>
            <a:off x="6225309" y="951345"/>
            <a:ext cx="5578764" cy="5735782"/>
          </a:xfrm>
          <a:prstGeom prst="rect">
            <a:avLst/>
          </a:prstGeom>
        </p:spPr>
      </p:pic>
      <p:sp>
        <p:nvSpPr>
          <p:cNvPr id="6" name="Title 3"/>
          <p:cNvSpPr txBox="1">
            <a:spLocks/>
          </p:cNvSpPr>
          <p:nvPr/>
        </p:nvSpPr>
        <p:spPr>
          <a:xfrm>
            <a:off x="0" y="-406545"/>
            <a:ext cx="12275127"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smtClean="0"/>
              <a:t>Variable Network Width/Depth Vs Convergence Loss</a:t>
            </a:r>
            <a:endParaRPr lang="en-GB" sz="4400" dirty="0"/>
          </a:p>
        </p:txBody>
      </p:sp>
    </p:spTree>
    <p:extLst>
      <p:ext uri="{BB962C8B-B14F-4D97-AF65-F5344CB8AC3E}">
        <p14:creationId xmlns:p14="http://schemas.microsoft.com/office/powerpoint/2010/main" val="41053910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of RR </a:t>
            </a:r>
            <a:r>
              <a:rPr lang="en-US" dirty="0" err="1"/>
              <a:t>Layrae</a:t>
            </a:r>
            <a:r>
              <a:rPr lang="en-US" dirty="0"/>
              <a:t> Stars</a:t>
            </a:r>
          </a:p>
        </p:txBody>
      </p:sp>
      <p:sp>
        <p:nvSpPr>
          <p:cNvPr id="3" name="Content Placeholder 2"/>
          <p:cNvSpPr>
            <a:spLocks noGrp="1"/>
          </p:cNvSpPr>
          <p:nvPr>
            <p:ph idx="1"/>
          </p:nvPr>
        </p:nvSpPr>
        <p:spPr/>
        <p:txBody>
          <a:bodyPr/>
          <a:lstStyle/>
          <a:p>
            <a:pPr marL="0" indent="0">
              <a:buNone/>
            </a:pPr>
            <a:r>
              <a:rPr lang="en-US" u="sng" dirty="0" smtClean="0"/>
              <a:t>Aim: Compare Traditional Machine Learning To Neural Networks</a:t>
            </a:r>
          </a:p>
          <a:p>
            <a:endParaRPr lang="en-US" dirty="0" smtClean="0"/>
          </a:p>
          <a:p>
            <a:r>
              <a:rPr lang="en-US" dirty="0" smtClean="0"/>
              <a:t>Classifying between non variable and variable main sequence stars.</a:t>
            </a:r>
          </a:p>
          <a:p>
            <a:r>
              <a:rPr lang="en-US" dirty="0" smtClean="0"/>
              <a:t>Each data point consists of 4 color values in different regions of the light spectrum </a:t>
            </a:r>
            <a:r>
              <a:rPr lang="en-US" dirty="0"/>
              <a:t>[ u-g , g-r , r-</a:t>
            </a:r>
            <a:r>
              <a:rPr lang="en-US" dirty="0" err="1"/>
              <a:t>i</a:t>
            </a:r>
            <a:r>
              <a:rPr lang="en-US" dirty="0"/>
              <a:t> , </a:t>
            </a:r>
            <a:r>
              <a:rPr lang="en-US" dirty="0" err="1"/>
              <a:t>i</a:t>
            </a:r>
            <a:r>
              <a:rPr lang="en-US" dirty="0"/>
              <a:t>-z </a:t>
            </a:r>
            <a:r>
              <a:rPr lang="en-US" dirty="0" smtClean="0"/>
              <a:t>].</a:t>
            </a:r>
          </a:p>
          <a:p>
            <a:endParaRPr lang="en-US" dirty="0"/>
          </a:p>
          <a:p>
            <a:r>
              <a:rPr lang="en-US" dirty="0" smtClean="0"/>
              <a:t>Using </a:t>
            </a:r>
            <a:r>
              <a:rPr lang="en-US" dirty="0" err="1" smtClean="0"/>
              <a:t>TensorFlow</a:t>
            </a:r>
            <a:r>
              <a:rPr lang="en-US" dirty="0"/>
              <a:t>.</a:t>
            </a:r>
            <a:endParaRPr lang="en-US" dirty="0" smtClean="0"/>
          </a:p>
          <a:p>
            <a:endParaRPr lang="en-GB" dirty="0"/>
          </a:p>
          <a:p>
            <a:endParaRPr lang="en-US" dirty="0"/>
          </a:p>
        </p:txBody>
      </p:sp>
    </p:spTree>
    <p:extLst>
      <p:ext uri="{BB962C8B-B14F-4D97-AF65-F5344CB8AC3E}">
        <p14:creationId xmlns:p14="http://schemas.microsoft.com/office/powerpoint/2010/main" val="3385673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674" y="-142875"/>
            <a:ext cx="10515600" cy="1325563"/>
          </a:xfrm>
        </p:spPr>
        <p:txBody>
          <a:bodyPr>
            <a:normAutofit/>
          </a:bodyPr>
          <a:lstStyle/>
          <a:p>
            <a:r>
              <a:rPr lang="en-US" sz="3600" dirty="0"/>
              <a:t>Gaussian Naive </a:t>
            </a:r>
            <a:r>
              <a:rPr lang="en-US" sz="3600" dirty="0" smtClean="0"/>
              <a:t>Bayes Classification of RR </a:t>
            </a:r>
            <a:r>
              <a:rPr lang="en-US" sz="3600" dirty="0" err="1" smtClean="0"/>
              <a:t>Layrae</a:t>
            </a:r>
            <a:r>
              <a:rPr lang="en-US" sz="3600" dirty="0" smtClean="0"/>
              <a:t> Stars</a:t>
            </a:r>
            <a:endParaRPr lang="en-GB" sz="3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730" y="1663042"/>
            <a:ext cx="11365017" cy="5357092"/>
          </a:xfrm>
          <a:prstGeom prst="rect">
            <a:avLst/>
          </a:prstGeom>
        </p:spPr>
      </p:pic>
      <p:sp>
        <p:nvSpPr>
          <p:cNvPr id="6" name="Rectangle 5"/>
          <p:cNvSpPr/>
          <p:nvPr/>
        </p:nvSpPr>
        <p:spPr>
          <a:xfrm>
            <a:off x="5298597" y="-537748"/>
            <a:ext cx="1851982" cy="369332"/>
          </a:xfrm>
          <a:prstGeom prst="rect">
            <a:avLst/>
          </a:prstGeom>
        </p:spPr>
        <p:txBody>
          <a:bodyPr wrap="none">
            <a:spAutoFit/>
          </a:bodyPr>
          <a:lstStyle/>
          <a:p>
            <a:r>
              <a:rPr lang="en-US" dirty="0"/>
              <a:t>of RR </a:t>
            </a:r>
            <a:r>
              <a:rPr lang="en-US" dirty="0" err="1"/>
              <a:t>Layrae</a:t>
            </a:r>
            <a:r>
              <a:rPr lang="en-US" dirty="0"/>
              <a:t> Stars</a:t>
            </a:r>
            <a:endParaRPr lang="en-GB" dirty="0"/>
          </a:p>
        </p:txBody>
      </p:sp>
      <p:cxnSp>
        <p:nvCxnSpPr>
          <p:cNvPr id="4" name="Curved Connector 3"/>
          <p:cNvCxnSpPr/>
          <p:nvPr/>
        </p:nvCxnSpPr>
        <p:spPr>
          <a:xfrm rot="5400000">
            <a:off x="2580106" y="1692456"/>
            <a:ext cx="614949" cy="556125"/>
          </a:xfrm>
          <a:prstGeom prst="curvedConnector3">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8" name="Title 1"/>
          <p:cNvSpPr txBox="1">
            <a:spLocks/>
          </p:cNvSpPr>
          <p:nvPr/>
        </p:nvSpPr>
        <p:spPr>
          <a:xfrm>
            <a:off x="1470525" y="1058790"/>
            <a:ext cx="9188821" cy="6559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 u-g , g-r , r-</a:t>
            </a:r>
            <a:r>
              <a:rPr lang="en-US" sz="3200" dirty="0" err="1"/>
              <a:t>i</a:t>
            </a:r>
            <a:r>
              <a:rPr lang="en-US" sz="3200" dirty="0"/>
              <a:t> , </a:t>
            </a:r>
            <a:r>
              <a:rPr lang="en-US" sz="3200" dirty="0" err="1"/>
              <a:t>i</a:t>
            </a:r>
            <a:r>
              <a:rPr lang="en-US" sz="3200" dirty="0"/>
              <a:t>-z ]</a:t>
            </a:r>
            <a:endParaRPr lang="en-GB" sz="3200" dirty="0"/>
          </a:p>
          <a:p>
            <a:endParaRPr lang="en-GB" sz="3200" dirty="0"/>
          </a:p>
        </p:txBody>
      </p:sp>
      <p:sp>
        <p:nvSpPr>
          <p:cNvPr id="9" name="TextBox 8"/>
          <p:cNvSpPr txBox="1"/>
          <p:nvPr/>
        </p:nvSpPr>
        <p:spPr>
          <a:xfrm>
            <a:off x="6411829" y="934549"/>
            <a:ext cx="3550085" cy="707886"/>
          </a:xfrm>
          <a:prstGeom prst="rect">
            <a:avLst/>
          </a:prstGeom>
          <a:noFill/>
        </p:spPr>
        <p:txBody>
          <a:bodyPr wrap="square" rtlCol="0">
            <a:spAutoFit/>
          </a:bodyPr>
          <a:lstStyle/>
          <a:p>
            <a:r>
              <a:rPr lang="en-GB" sz="2000" dirty="0" smtClean="0"/>
              <a:t>Data Imbalance: 1:225 ratio of Class 1 (Black) to Class 0 (Grey)  </a:t>
            </a:r>
            <a:endParaRPr lang="en-GB" sz="2000" dirty="0"/>
          </a:p>
        </p:txBody>
      </p:sp>
    </p:spTree>
    <p:extLst>
      <p:ext uri="{BB962C8B-B14F-4D97-AF65-F5344CB8AC3E}">
        <p14:creationId xmlns:p14="http://schemas.microsoft.com/office/powerpoint/2010/main" val="2379064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101798" y="174070"/>
            <a:ext cx="8090202" cy="6312340"/>
          </a:xfrm>
          <a:prstGeom prst="rect">
            <a:avLst/>
          </a:prstGeom>
        </p:spPr>
      </p:pic>
      <p:pic>
        <p:nvPicPr>
          <p:cNvPr id="4" name="Picture 3"/>
          <p:cNvPicPr>
            <a:picLocks noChangeAspect="1"/>
          </p:cNvPicPr>
          <p:nvPr/>
        </p:nvPicPr>
        <p:blipFill>
          <a:blip r:embed="rId4"/>
          <a:stretch>
            <a:fillRect/>
          </a:stretch>
        </p:blipFill>
        <p:spPr>
          <a:xfrm>
            <a:off x="13515975" y="-907115"/>
            <a:ext cx="11044571" cy="847471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9507" t="1691" r="20315" b="12611"/>
          <a:stretch/>
        </p:blipFill>
        <p:spPr>
          <a:xfrm>
            <a:off x="564776" y="2124636"/>
            <a:ext cx="4155142" cy="4477870"/>
          </a:xfrm>
          <a:prstGeom prst="rect">
            <a:avLst/>
          </a:prstGeom>
        </p:spPr>
      </p:pic>
      <p:sp>
        <p:nvSpPr>
          <p:cNvPr id="6" name="TextBox 5"/>
          <p:cNvSpPr txBox="1"/>
          <p:nvPr/>
        </p:nvSpPr>
        <p:spPr>
          <a:xfrm>
            <a:off x="564776" y="992941"/>
            <a:ext cx="3550085" cy="707886"/>
          </a:xfrm>
          <a:prstGeom prst="rect">
            <a:avLst/>
          </a:prstGeom>
          <a:noFill/>
        </p:spPr>
        <p:txBody>
          <a:bodyPr wrap="square" rtlCol="0">
            <a:spAutoFit/>
          </a:bodyPr>
          <a:lstStyle/>
          <a:p>
            <a:r>
              <a:rPr lang="en-GB" sz="2000" dirty="0" smtClean="0"/>
              <a:t>Data Imbalance: 1:225 ratio of Class 1 (Black) to Class 0 (Grey)  </a:t>
            </a:r>
            <a:endParaRPr lang="en-GB" sz="2000" dirty="0"/>
          </a:p>
        </p:txBody>
      </p:sp>
    </p:spTree>
    <p:extLst>
      <p:ext uri="{BB962C8B-B14F-4D97-AF65-F5344CB8AC3E}">
        <p14:creationId xmlns:p14="http://schemas.microsoft.com/office/powerpoint/2010/main" val="25352606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9428" t="14514" r="36635" b="14035"/>
          <a:stretch/>
        </p:blipFill>
        <p:spPr>
          <a:xfrm>
            <a:off x="1317811" y="914399"/>
            <a:ext cx="2554941" cy="5338483"/>
          </a:xfrm>
          <a:prstGeom prst="rect">
            <a:avLst/>
          </a:prstGeom>
        </p:spPr>
      </p:pic>
      <p:pic>
        <p:nvPicPr>
          <p:cNvPr id="2" name="Picture 1"/>
          <p:cNvPicPr>
            <a:picLocks noChangeAspect="1"/>
          </p:cNvPicPr>
          <p:nvPr/>
        </p:nvPicPr>
        <p:blipFill>
          <a:blip r:embed="rId4"/>
          <a:stretch>
            <a:fillRect/>
          </a:stretch>
        </p:blipFill>
        <p:spPr>
          <a:xfrm>
            <a:off x="3969220" y="391886"/>
            <a:ext cx="8222780" cy="6347736"/>
          </a:xfrm>
          <a:prstGeom prst="rect">
            <a:avLst/>
          </a:prstGeom>
        </p:spPr>
      </p:pic>
      <p:pic>
        <p:nvPicPr>
          <p:cNvPr id="3" name="Picture 2"/>
          <p:cNvPicPr>
            <a:picLocks noChangeAspect="1"/>
          </p:cNvPicPr>
          <p:nvPr/>
        </p:nvPicPr>
        <p:blipFill>
          <a:blip r:embed="rId5"/>
          <a:stretch>
            <a:fillRect/>
          </a:stretch>
        </p:blipFill>
        <p:spPr>
          <a:xfrm>
            <a:off x="12543961" y="216337"/>
            <a:ext cx="8501396" cy="6523285"/>
          </a:xfrm>
          <a:prstGeom prst="rect">
            <a:avLst/>
          </a:prstGeom>
        </p:spPr>
      </p:pic>
      <p:sp>
        <p:nvSpPr>
          <p:cNvPr id="5" name="TextBox 4"/>
          <p:cNvSpPr txBox="1"/>
          <p:nvPr/>
        </p:nvSpPr>
        <p:spPr>
          <a:xfrm>
            <a:off x="1501558" y="540717"/>
            <a:ext cx="2334132" cy="400110"/>
          </a:xfrm>
          <a:prstGeom prst="rect">
            <a:avLst/>
          </a:prstGeom>
          <a:noFill/>
        </p:spPr>
        <p:txBody>
          <a:bodyPr wrap="square" rtlCol="0">
            <a:spAutoFit/>
          </a:bodyPr>
          <a:lstStyle/>
          <a:p>
            <a:r>
              <a:rPr lang="en-GB" sz="2000" dirty="0" smtClean="0"/>
              <a:t>Hidden: 35, </a:t>
            </a:r>
            <a:r>
              <a:rPr lang="en-GB" sz="2000" dirty="0" err="1" smtClean="0"/>
              <a:t>tanh</a:t>
            </a:r>
            <a:endParaRPr lang="en-GB" sz="2000" dirty="0"/>
          </a:p>
        </p:txBody>
      </p:sp>
      <p:sp>
        <p:nvSpPr>
          <p:cNvPr id="6" name="TextBox 5"/>
          <p:cNvSpPr txBox="1"/>
          <p:nvPr/>
        </p:nvSpPr>
        <p:spPr>
          <a:xfrm>
            <a:off x="-724443" y="3008131"/>
            <a:ext cx="2226001" cy="400110"/>
          </a:xfrm>
          <a:prstGeom prst="rect">
            <a:avLst/>
          </a:prstGeom>
          <a:noFill/>
        </p:spPr>
        <p:txBody>
          <a:bodyPr wrap="square" rtlCol="0">
            <a:spAutoFit/>
          </a:bodyPr>
          <a:lstStyle/>
          <a:p>
            <a:pPr algn="r"/>
            <a:r>
              <a:rPr lang="en-GB" sz="2000" dirty="0" smtClean="0"/>
              <a:t>Input</a:t>
            </a:r>
            <a:r>
              <a:rPr lang="en-GB" sz="1600" dirty="0" smtClean="0"/>
              <a:t>: </a:t>
            </a:r>
            <a:r>
              <a:rPr lang="en-GB" sz="2000" dirty="0" smtClean="0"/>
              <a:t>2,3,4</a:t>
            </a:r>
          </a:p>
        </p:txBody>
      </p:sp>
      <p:sp>
        <p:nvSpPr>
          <p:cNvPr id="7" name="TextBox 6"/>
          <p:cNvSpPr txBox="1"/>
          <p:nvPr/>
        </p:nvSpPr>
        <p:spPr>
          <a:xfrm>
            <a:off x="3205565" y="2996689"/>
            <a:ext cx="2334132" cy="400110"/>
          </a:xfrm>
          <a:prstGeom prst="rect">
            <a:avLst/>
          </a:prstGeom>
          <a:noFill/>
        </p:spPr>
        <p:txBody>
          <a:bodyPr wrap="square" rtlCol="0">
            <a:spAutoFit/>
          </a:bodyPr>
          <a:lstStyle/>
          <a:p>
            <a:r>
              <a:rPr lang="en-GB" sz="2000" dirty="0" smtClean="0"/>
              <a:t>Out: 1, Sigmoid</a:t>
            </a:r>
            <a:endParaRPr lang="en-GB" sz="2000" dirty="0"/>
          </a:p>
        </p:txBody>
      </p:sp>
    </p:spTree>
    <p:extLst>
      <p:ext uri="{BB962C8B-B14F-4D97-AF65-F5344CB8AC3E}">
        <p14:creationId xmlns:p14="http://schemas.microsoft.com/office/powerpoint/2010/main" val="776537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2500" t="8586" r="19680"/>
          <a:stretch/>
        </p:blipFill>
        <p:spPr>
          <a:xfrm>
            <a:off x="5712246" y="720296"/>
            <a:ext cx="6387353" cy="5716918"/>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30106" t="15306" r="27794" b="13304"/>
          <a:stretch/>
        </p:blipFill>
        <p:spPr>
          <a:xfrm>
            <a:off x="1488773" y="1352308"/>
            <a:ext cx="3796146" cy="4895851"/>
          </a:xfrm>
          <a:prstGeom prst="rect">
            <a:avLst/>
          </a:prstGeom>
        </p:spPr>
      </p:pic>
      <p:pic>
        <p:nvPicPr>
          <p:cNvPr id="4" name="Picture 3"/>
          <p:cNvPicPr>
            <a:picLocks noChangeAspect="1"/>
          </p:cNvPicPr>
          <p:nvPr/>
        </p:nvPicPr>
        <p:blipFill rotWithShape="1">
          <a:blip r:embed="rId3"/>
          <a:srcRect b="94066"/>
          <a:stretch/>
        </p:blipFill>
        <p:spPr>
          <a:xfrm>
            <a:off x="468881" y="234041"/>
            <a:ext cx="11047024" cy="371077"/>
          </a:xfrm>
          <a:prstGeom prst="rect">
            <a:avLst/>
          </a:prstGeom>
        </p:spPr>
      </p:pic>
      <p:sp>
        <p:nvSpPr>
          <p:cNvPr id="6" name="TextBox 5"/>
          <p:cNvSpPr txBox="1"/>
          <p:nvPr/>
        </p:nvSpPr>
        <p:spPr>
          <a:xfrm>
            <a:off x="-724443" y="3578755"/>
            <a:ext cx="2226001" cy="400110"/>
          </a:xfrm>
          <a:prstGeom prst="rect">
            <a:avLst/>
          </a:prstGeom>
          <a:noFill/>
        </p:spPr>
        <p:txBody>
          <a:bodyPr wrap="square" rtlCol="0">
            <a:spAutoFit/>
          </a:bodyPr>
          <a:lstStyle/>
          <a:p>
            <a:pPr algn="r"/>
            <a:r>
              <a:rPr lang="en-GB" sz="2000" dirty="0" smtClean="0"/>
              <a:t>Input</a:t>
            </a:r>
            <a:r>
              <a:rPr lang="en-GB" sz="1600" dirty="0" smtClean="0"/>
              <a:t>: </a:t>
            </a:r>
            <a:r>
              <a:rPr lang="en-GB" sz="2000" dirty="0" smtClean="0"/>
              <a:t>2,3,4</a:t>
            </a:r>
          </a:p>
        </p:txBody>
      </p:sp>
      <p:sp>
        <p:nvSpPr>
          <p:cNvPr id="7" name="TextBox 6"/>
          <p:cNvSpPr txBox="1"/>
          <p:nvPr/>
        </p:nvSpPr>
        <p:spPr>
          <a:xfrm>
            <a:off x="4684741" y="2982213"/>
            <a:ext cx="2334132" cy="707886"/>
          </a:xfrm>
          <a:prstGeom prst="rect">
            <a:avLst/>
          </a:prstGeom>
          <a:noFill/>
        </p:spPr>
        <p:txBody>
          <a:bodyPr wrap="square" rtlCol="0">
            <a:spAutoFit/>
          </a:bodyPr>
          <a:lstStyle/>
          <a:p>
            <a:r>
              <a:rPr lang="en-GB" sz="2000" dirty="0" smtClean="0"/>
              <a:t>Out:</a:t>
            </a:r>
          </a:p>
          <a:p>
            <a:r>
              <a:rPr lang="en-GB" sz="2000" dirty="0" smtClean="0"/>
              <a:t> 1, Sigmoid</a:t>
            </a:r>
            <a:endParaRPr lang="en-GB" sz="2000" dirty="0"/>
          </a:p>
        </p:txBody>
      </p:sp>
      <p:sp>
        <p:nvSpPr>
          <p:cNvPr id="8" name="TextBox 7"/>
          <p:cNvSpPr txBox="1"/>
          <p:nvPr/>
        </p:nvSpPr>
        <p:spPr>
          <a:xfrm>
            <a:off x="732849" y="2831565"/>
            <a:ext cx="2334132" cy="400110"/>
          </a:xfrm>
          <a:prstGeom prst="rect">
            <a:avLst/>
          </a:prstGeom>
          <a:noFill/>
        </p:spPr>
        <p:txBody>
          <a:bodyPr wrap="square" rtlCol="0">
            <a:spAutoFit/>
          </a:bodyPr>
          <a:lstStyle/>
          <a:p>
            <a:r>
              <a:rPr lang="en-GB" sz="2000" dirty="0" smtClean="0"/>
              <a:t>Hidden: 6, </a:t>
            </a:r>
            <a:r>
              <a:rPr lang="en-GB" sz="2000" dirty="0" err="1" smtClean="0"/>
              <a:t>tanh</a:t>
            </a:r>
            <a:endParaRPr lang="en-GB" sz="2000" dirty="0"/>
          </a:p>
        </p:txBody>
      </p:sp>
      <p:sp>
        <p:nvSpPr>
          <p:cNvPr id="11" name="TextBox 10"/>
          <p:cNvSpPr txBox="1"/>
          <p:nvPr/>
        </p:nvSpPr>
        <p:spPr>
          <a:xfrm>
            <a:off x="2557686" y="853495"/>
            <a:ext cx="2334132" cy="400110"/>
          </a:xfrm>
          <a:prstGeom prst="rect">
            <a:avLst/>
          </a:prstGeom>
          <a:noFill/>
        </p:spPr>
        <p:txBody>
          <a:bodyPr wrap="square" rtlCol="0">
            <a:spAutoFit/>
          </a:bodyPr>
          <a:lstStyle/>
          <a:p>
            <a:r>
              <a:rPr lang="en-GB" sz="2000" dirty="0" smtClean="0"/>
              <a:t>Hidden: 35 x 2, </a:t>
            </a:r>
            <a:r>
              <a:rPr lang="en-GB" sz="2000" dirty="0" err="1" smtClean="0"/>
              <a:t>tanh</a:t>
            </a:r>
            <a:endParaRPr lang="en-GB" sz="2000" dirty="0"/>
          </a:p>
        </p:txBody>
      </p:sp>
    </p:spTree>
    <p:extLst>
      <p:ext uri="{BB962C8B-B14F-4D97-AF65-F5344CB8AC3E}">
        <p14:creationId xmlns:p14="http://schemas.microsoft.com/office/powerpoint/2010/main" val="1870351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1590</TotalTime>
  <Words>1449</Words>
  <Application>Microsoft Office PowerPoint</Application>
  <PresentationFormat>Widescreen</PresentationFormat>
  <Paragraphs>126</Paragraphs>
  <Slides>15</Slides>
  <Notes>10</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Benchmarking Neural Network Platforms </vt:lpstr>
      <vt:lpstr>PowerPoint Presentation</vt:lpstr>
      <vt:lpstr>PowerPoint Presentation</vt:lpstr>
      <vt:lpstr>PowerPoint Presentation</vt:lpstr>
      <vt:lpstr>Classification of RR Layrae Stars</vt:lpstr>
      <vt:lpstr>Gaussian Naive Bayes Classification of RR Layrae Stars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STFC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Minns, Jake (STFC,RAL,SC)</dc:creator>
  <cp:lastModifiedBy>Minns, Jake (STFC,RAL,SC)</cp:lastModifiedBy>
  <cp:revision>38</cp:revision>
  <dcterms:created xsi:type="dcterms:W3CDTF">2018-07-25T14:17:52Z</dcterms:created>
  <dcterms:modified xsi:type="dcterms:W3CDTF">2018-07-30T10:50:04Z</dcterms:modified>
</cp:coreProperties>
</file>